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0" d="100"/>
          <a:sy n="120" d="100"/>
        </p:scale>
        <p:origin x="134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5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1021389"/>
            <a:ext cx="4000500" cy="1920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62" b="1" kern="0" spc="1" dirty="0">
                <a:solidFill>
                  <a:srgbClr val="00D9FF"/>
                </a:solidFill>
              </a:rPr>
              <a:t>Funciones
Declaradas y
Expresadas en
JavaScript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428625" y="3084481"/>
            <a:ext cx="4000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4AF626"/>
                </a:solidFill>
              </a:rPr>
              <a:t>Curso: Desarrollo de Sitios Web Dinámicos</a:t>
            </a:r>
            <a:endParaRPr lang="en-US" sz="1269" dirty="0"/>
          </a:p>
        </p:txBody>
      </p:sp>
      <p:sp>
        <p:nvSpPr>
          <p:cNvPr id="5" name="Text 2"/>
          <p:cNvSpPr/>
          <p:nvPr/>
        </p:nvSpPr>
        <p:spPr>
          <a:xfrm>
            <a:off x="428625" y="3604189"/>
            <a:ext cx="361894" cy="979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21" kern="0" spc="2" dirty="0">
                <a:solidFill>
                  <a:srgbClr val="4AF626">
                    <a:alpha val="80000"/>
                  </a:srgbClr>
                </a:solidFill>
              </a:rPr>
              <a:t>&gt; Expositor</a:t>
            </a:r>
            <a:endParaRPr lang="en-US" sz="621" dirty="0"/>
          </a:p>
        </p:txBody>
      </p:sp>
      <p:sp>
        <p:nvSpPr>
          <p:cNvPr id="6" name="Shape 3"/>
          <p:cNvSpPr/>
          <p:nvPr/>
        </p:nvSpPr>
        <p:spPr>
          <a:xfrm>
            <a:off x="4929188" y="1227525"/>
            <a:ext cx="3571875" cy="2688422"/>
          </a:xfrm>
          <a:prstGeom prst="rect">
            <a:avLst/>
          </a:prstGeom>
          <a:solidFill>
            <a:srgbClr val="1A1F2E">
              <a:alpha val="8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929188" y="1234669"/>
            <a:ext cx="3571875" cy="292894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8" name="Shape 5"/>
          <p:cNvSpPr/>
          <p:nvPr/>
        </p:nvSpPr>
        <p:spPr>
          <a:xfrm>
            <a:off x="4929188" y="1513275"/>
            <a:ext cx="3571875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9" name="Text 6"/>
          <p:cNvSpPr/>
          <p:nvPr/>
        </p:nvSpPr>
        <p:spPr>
          <a:xfrm>
            <a:off x="8106287" y="1327538"/>
            <a:ext cx="28047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68" dirty="0">
                <a:solidFill>
                  <a:srgbClr val="E4E6EB">
                    <a:alpha val="70000"/>
                  </a:srgbClr>
                </a:solidFill>
              </a:rPr>
              <a:t>index.js</a:t>
            </a:r>
            <a:endParaRPr lang="en-US" sz="568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8" y="1520419"/>
            <a:ext cx="3571875" cy="2381241"/>
          </a:xfrm>
          <a:prstGeom prst="rect">
            <a:avLst/>
          </a:prstGeom>
        </p:spPr>
      </p:pic>
      <p:pic>
        <p:nvPicPr>
          <p:cNvPr id="12" name="Imagen 11" descr="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1D74E8CD-8EB6-D7AE-0DF8-1D3C61FF7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7742" t="67152" r="66400" b="30843"/>
          <a:stretch/>
        </p:blipFill>
        <p:spPr>
          <a:xfrm>
            <a:off x="462887" y="3817746"/>
            <a:ext cx="2604163" cy="2256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738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16" b="1" kern="0" spc="1" dirty="0">
                <a:solidFill>
                  <a:srgbClr val="00D9FF"/>
                </a:solidFill>
              </a:rPr>
              <a:t>Las Funciones: El Corazón de la Lógica en JavaScript</a:t>
            </a:r>
            <a:endParaRPr lang="en-US" sz="2016" dirty="0"/>
          </a:p>
        </p:txBody>
      </p:sp>
      <p:sp>
        <p:nvSpPr>
          <p:cNvPr id="4" name="Shape 1"/>
          <p:cNvSpPr/>
          <p:nvPr/>
        </p:nvSpPr>
        <p:spPr>
          <a:xfrm>
            <a:off x="428625" y="960834"/>
            <a:ext cx="4000500" cy="834340"/>
          </a:xfrm>
          <a:prstGeom prst="rect">
            <a:avLst/>
          </a:prstGeom>
          <a:solidFill>
            <a:srgbClr val="4AF626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960834"/>
            <a:ext cx="21431" cy="834340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960834"/>
            <a:ext cx="4000500" cy="834340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4E6EB"/>
                </a:solidFill>
              </a:rPr>
              <a:t>Una </a:t>
            </a:r>
            <a:r>
              <a:rPr lang="en-US" sz="784" b="1" dirty="0">
                <a:solidFill>
                  <a:srgbClr val="00D9FF"/>
                </a:solidFill>
              </a:rPr>
              <a:t>función</a:t>
            </a:r>
            <a:r>
              <a:rPr lang="en-US" sz="834" dirty="0">
                <a:solidFill>
                  <a:srgbClr val="E4E6EB"/>
                </a:solidFill>
              </a:rPr>
              <a:t> es un bloque de código diseñado para realizar una tarea particular. Es uno de los conceptos fundamentales en JavaScript.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428625" y="2152362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kern="0" spc="2" dirty="0">
                <a:solidFill>
                  <a:srgbClr val="4AF626"/>
                </a:solidFill>
              </a:rPr>
              <a:t>&gt; Utilidad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28625" y="2395249"/>
            <a:ext cx="642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4AF626"/>
                </a:solidFill>
              </a:rPr>
              <a:t>&gt;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607219" y="2418466"/>
            <a:ext cx="74057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00D9FF"/>
                </a:solidFill>
              </a:rPr>
              <a:t>Organización: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571500" y="2558662"/>
            <a:ext cx="3627602" cy="339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80" dirty="0">
                <a:solidFill>
                  <a:srgbClr val="E4E6EB"/>
                </a:solidFill>
              </a:rPr>
              <a:t>Permiten agrupar sentencias para que el código sea más legible y modular.</a:t>
            </a:r>
            <a:endParaRPr lang="en-US" sz="780" dirty="0"/>
          </a:p>
        </p:txBody>
      </p:sp>
      <p:sp>
        <p:nvSpPr>
          <p:cNvPr id="11" name="Text 8"/>
          <p:cNvSpPr/>
          <p:nvPr/>
        </p:nvSpPr>
        <p:spPr>
          <a:xfrm>
            <a:off x="428625" y="2866737"/>
            <a:ext cx="642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4AF626"/>
                </a:solidFill>
              </a:rPr>
              <a:t>&gt;</a:t>
            </a:r>
            <a:endParaRPr lang="en-US" sz="734" dirty="0"/>
          </a:p>
        </p:txBody>
      </p:sp>
      <p:sp>
        <p:nvSpPr>
          <p:cNvPr id="12" name="Text 9"/>
          <p:cNvSpPr/>
          <p:nvPr/>
        </p:nvSpPr>
        <p:spPr>
          <a:xfrm>
            <a:off x="607219" y="2889954"/>
            <a:ext cx="72107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00D9FF"/>
                </a:solidFill>
              </a:rPr>
              <a:t>Reutilización:</a:t>
            </a:r>
            <a:endParaRPr lang="en-US" sz="734" dirty="0"/>
          </a:p>
        </p:txBody>
      </p:sp>
      <p:sp>
        <p:nvSpPr>
          <p:cNvPr id="13" name="Text 10"/>
          <p:cNvSpPr/>
          <p:nvPr/>
        </p:nvSpPr>
        <p:spPr>
          <a:xfrm>
            <a:off x="607219" y="2992646"/>
            <a:ext cx="3589651" cy="339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80" dirty="0">
                <a:solidFill>
                  <a:srgbClr val="E4E6EB"/>
                </a:solidFill>
              </a:rPr>
              <a:t>Una vez definida, la función puede ser llamada múltiples veces, evitando la repetición de código (principio DRY).</a:t>
            </a:r>
            <a:endParaRPr lang="en-US" sz="780" dirty="0"/>
          </a:p>
        </p:txBody>
      </p:sp>
      <p:sp>
        <p:nvSpPr>
          <p:cNvPr id="14" name="Text 11"/>
          <p:cNvSpPr/>
          <p:nvPr/>
        </p:nvSpPr>
        <p:spPr>
          <a:xfrm>
            <a:off x="428625" y="3338224"/>
            <a:ext cx="642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4AF626"/>
                </a:solidFill>
              </a:rPr>
              <a:t>&gt;</a:t>
            </a:r>
            <a:endParaRPr lang="en-US" sz="734" dirty="0"/>
          </a:p>
        </p:txBody>
      </p:sp>
      <p:sp>
        <p:nvSpPr>
          <p:cNvPr id="15" name="Text 12"/>
          <p:cNvSpPr/>
          <p:nvPr/>
        </p:nvSpPr>
        <p:spPr>
          <a:xfrm>
            <a:off x="607219" y="3361441"/>
            <a:ext cx="86411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00D9FF"/>
                </a:solidFill>
              </a:rPr>
              <a:t>Mantenimiento:</a:t>
            </a:r>
            <a:endParaRPr lang="en-US" sz="734" dirty="0"/>
          </a:p>
        </p:txBody>
      </p:sp>
      <p:sp>
        <p:nvSpPr>
          <p:cNvPr id="16" name="Text 13"/>
          <p:cNvSpPr/>
          <p:nvPr/>
        </p:nvSpPr>
        <p:spPr>
          <a:xfrm>
            <a:off x="607219" y="3480708"/>
            <a:ext cx="3741372" cy="339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80" dirty="0">
                <a:solidFill>
                  <a:srgbClr val="E4E6EB"/>
                </a:solidFill>
              </a:rPr>
              <a:t>Facilitan la depuración y modificación del código al aislar la lógica.</a:t>
            </a:r>
            <a:endParaRPr lang="en-US" sz="780" dirty="0"/>
          </a:p>
        </p:txBody>
      </p:sp>
      <p:sp>
        <p:nvSpPr>
          <p:cNvPr id="17" name="Text 14"/>
          <p:cNvSpPr/>
          <p:nvPr/>
        </p:nvSpPr>
        <p:spPr>
          <a:xfrm>
            <a:off x="428625" y="4095462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kern="0" spc="2" dirty="0">
                <a:solidFill>
                  <a:srgbClr val="4AF626"/>
                </a:solidFill>
              </a:rPr>
              <a:t>&gt; Sintaxis General</a:t>
            </a:r>
            <a:endParaRPr lang="en-US" sz="727" dirty="0"/>
          </a:p>
        </p:txBody>
      </p:sp>
      <p:sp>
        <p:nvSpPr>
          <p:cNvPr id="18" name="Shape 15"/>
          <p:cNvSpPr/>
          <p:nvPr/>
        </p:nvSpPr>
        <p:spPr>
          <a:xfrm>
            <a:off x="428625" y="4409787"/>
            <a:ext cx="4000500" cy="1406872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428625" y="4409787"/>
            <a:ext cx="4000500" cy="255389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20" name="Shape 17"/>
          <p:cNvSpPr/>
          <p:nvPr/>
        </p:nvSpPr>
        <p:spPr>
          <a:xfrm>
            <a:off x="428625" y="4650888"/>
            <a:ext cx="4000500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21" name="Text 18"/>
          <p:cNvSpPr/>
          <p:nvPr/>
        </p:nvSpPr>
        <p:spPr>
          <a:xfrm>
            <a:off x="4038842" y="4481224"/>
            <a:ext cx="290271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dirty="0">
                <a:solidFill>
                  <a:srgbClr val="E4E6EB">
                    <a:alpha val="60000"/>
                  </a:srgbClr>
                </a:solidFill>
              </a:rPr>
              <a:t>syntax.js</a:t>
            </a:r>
            <a:endParaRPr lang="en-US" sz="516" dirty="0"/>
          </a:p>
        </p:txBody>
      </p:sp>
      <p:sp>
        <p:nvSpPr>
          <p:cNvPr id="22" name="Shape 19"/>
          <p:cNvSpPr/>
          <p:nvPr/>
        </p:nvSpPr>
        <p:spPr>
          <a:xfrm>
            <a:off x="428625" y="4650888"/>
            <a:ext cx="4000500" cy="1108621"/>
          </a:xfrm>
          <a:prstGeom prst="rect">
            <a:avLst/>
          </a:prstGeom>
          <a:solidFill>
            <a:srgbClr val="0F1419"/>
          </a:solidFill>
          <a:ln/>
        </p:spPr>
      </p:sp>
      <p:sp>
        <p:nvSpPr>
          <p:cNvPr id="23" name="Text 20"/>
          <p:cNvSpPr/>
          <p:nvPr/>
        </p:nvSpPr>
        <p:spPr>
          <a:xfrm>
            <a:off x="571500" y="4793763"/>
            <a:ext cx="37147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00D9FF"/>
                </a:solidFill>
              </a:rPr>
              <a:t>function</a:t>
            </a:r>
            <a:r>
              <a:rPr lang="en-US" sz="674" dirty="0">
                <a:solidFill>
                  <a:srgbClr val="4AF626"/>
                </a:solidFill>
              </a:rPr>
              <a:t>nombreDeLaFuncion</a:t>
            </a:r>
            <a:r>
              <a:rPr lang="en-US" sz="674" dirty="0">
                <a:solidFill>
                  <a:srgbClr val="E4E6EB"/>
                </a:solidFill>
              </a:rPr>
              <a:t>(parametro1, parametro2) {</a:t>
            </a:r>
            <a:endParaRPr lang="en-US" sz="674" dirty="0"/>
          </a:p>
        </p:txBody>
      </p:sp>
      <p:sp>
        <p:nvSpPr>
          <p:cNvPr id="24" name="Text 21"/>
          <p:cNvSpPr/>
          <p:nvPr/>
        </p:nvSpPr>
        <p:spPr>
          <a:xfrm>
            <a:off x="571500" y="5010197"/>
            <a:ext cx="130861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// Bloque de código a ejecutar</a:t>
            </a:r>
            <a:endParaRPr lang="en-US" sz="674" dirty="0"/>
          </a:p>
        </p:txBody>
      </p:sp>
      <p:sp>
        <p:nvSpPr>
          <p:cNvPr id="25" name="Text 22"/>
          <p:cNvSpPr/>
          <p:nvPr/>
        </p:nvSpPr>
        <p:spPr>
          <a:xfrm>
            <a:off x="571500" y="5205199"/>
            <a:ext cx="37147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00D9FF"/>
                </a:solidFill>
              </a:rPr>
              <a:t>return</a:t>
            </a:r>
            <a:r>
              <a:rPr lang="en-US" sz="674" dirty="0">
                <a:solidFill>
                  <a:srgbClr val="E4E6EB"/>
                </a:solidFill>
              </a:rPr>
              <a:t> resultado;</a:t>
            </a:r>
            <a:endParaRPr lang="en-US" sz="674" dirty="0"/>
          </a:p>
        </p:txBody>
      </p:sp>
      <p:sp>
        <p:nvSpPr>
          <p:cNvPr id="26" name="Text 23"/>
          <p:cNvSpPr/>
          <p:nvPr/>
        </p:nvSpPr>
        <p:spPr>
          <a:xfrm>
            <a:off x="571500" y="5410916"/>
            <a:ext cx="37147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}</a:t>
            </a:r>
            <a:endParaRPr lang="en-US" sz="674" dirty="0"/>
          </a:p>
        </p:txBody>
      </p:sp>
      <p:sp>
        <p:nvSpPr>
          <p:cNvPr id="27" name="Shape 24"/>
          <p:cNvSpPr/>
          <p:nvPr/>
        </p:nvSpPr>
        <p:spPr>
          <a:xfrm>
            <a:off x="4714875" y="2525288"/>
            <a:ext cx="4000500" cy="1669740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4714875" y="2546719"/>
            <a:ext cx="4000500" cy="255389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29" name="Shape 26"/>
          <p:cNvSpPr/>
          <p:nvPr/>
        </p:nvSpPr>
        <p:spPr>
          <a:xfrm>
            <a:off x="4714875" y="2787821"/>
            <a:ext cx="4000500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30" name="Text 27"/>
          <p:cNvSpPr/>
          <p:nvPr/>
        </p:nvSpPr>
        <p:spPr>
          <a:xfrm>
            <a:off x="8257366" y="2625300"/>
            <a:ext cx="357997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dirty="0">
                <a:solidFill>
                  <a:srgbClr val="E4E6EB">
                    <a:alpha val="60000"/>
                  </a:srgbClr>
                </a:solidFill>
              </a:rPr>
              <a:t>example.js</a:t>
            </a:r>
            <a:endParaRPr lang="en-US" sz="516" dirty="0"/>
          </a:p>
        </p:txBody>
      </p:sp>
      <p:sp>
        <p:nvSpPr>
          <p:cNvPr id="31" name="Shape 28"/>
          <p:cNvSpPr/>
          <p:nvPr/>
        </p:nvSpPr>
        <p:spPr>
          <a:xfrm>
            <a:off x="4714875" y="2794964"/>
            <a:ext cx="4000500" cy="1371488"/>
          </a:xfrm>
          <a:prstGeom prst="rect">
            <a:avLst/>
          </a:prstGeom>
          <a:solidFill>
            <a:srgbClr val="0F1419"/>
          </a:solidFill>
          <a:ln/>
        </p:spPr>
      </p:sp>
      <p:sp>
        <p:nvSpPr>
          <p:cNvPr id="32" name="Text 29"/>
          <p:cNvSpPr/>
          <p:nvPr/>
        </p:nvSpPr>
        <p:spPr>
          <a:xfrm>
            <a:off x="4857750" y="2937839"/>
            <a:ext cx="37147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00D9FF"/>
                </a:solidFill>
              </a:rPr>
              <a:t>function</a:t>
            </a:r>
            <a:r>
              <a:rPr lang="en-US" sz="674" dirty="0">
                <a:solidFill>
                  <a:srgbClr val="4AF626"/>
                </a:solidFill>
              </a:rPr>
              <a:t>saludar</a:t>
            </a:r>
            <a:r>
              <a:rPr lang="en-US" sz="674" dirty="0">
                <a:solidFill>
                  <a:srgbClr val="E4E6EB"/>
                </a:solidFill>
              </a:rPr>
              <a:t>(nombre) {</a:t>
            </a:r>
            <a:endParaRPr lang="en-US" sz="674" dirty="0"/>
          </a:p>
        </p:txBody>
      </p:sp>
      <p:sp>
        <p:nvSpPr>
          <p:cNvPr id="33" name="Text 30"/>
          <p:cNvSpPr/>
          <p:nvPr/>
        </p:nvSpPr>
        <p:spPr>
          <a:xfrm>
            <a:off x="4857750" y="3143557"/>
            <a:ext cx="37147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console.</a:t>
            </a:r>
            <a:r>
              <a:rPr lang="en-US" sz="674" dirty="0">
                <a:solidFill>
                  <a:srgbClr val="4AF626"/>
                </a:solidFill>
              </a:rPr>
              <a:t>log</a:t>
            </a:r>
            <a:r>
              <a:rPr lang="en-US" sz="674" dirty="0">
                <a:solidFill>
                  <a:srgbClr val="E4E6EB"/>
                </a:solidFill>
              </a:rPr>
              <a:t>(</a:t>
            </a:r>
            <a:r>
              <a:rPr lang="en-US" sz="674" dirty="0">
                <a:solidFill>
                  <a:srgbClr val="FF6B35"/>
                </a:solidFill>
              </a:rPr>
              <a:t>"Hola, "</a:t>
            </a:r>
            <a:r>
              <a:rPr lang="en-US" sz="674" dirty="0">
                <a:solidFill>
                  <a:srgbClr val="E4E6EB"/>
                </a:solidFill>
              </a:rPr>
              <a:t> + nombre + </a:t>
            </a:r>
            <a:r>
              <a:rPr lang="en-US" sz="674" dirty="0">
                <a:solidFill>
                  <a:srgbClr val="FF6B35"/>
                </a:solidFill>
              </a:rPr>
              <a:t>"!"</a:t>
            </a:r>
            <a:r>
              <a:rPr lang="en-US" sz="674" dirty="0">
                <a:solidFill>
                  <a:srgbClr val="E4E6EB"/>
                </a:solidFill>
              </a:rPr>
              <a:t>);</a:t>
            </a:r>
            <a:endParaRPr lang="en-US" sz="674" dirty="0"/>
          </a:p>
        </p:txBody>
      </p:sp>
      <p:sp>
        <p:nvSpPr>
          <p:cNvPr id="34" name="Text 31"/>
          <p:cNvSpPr/>
          <p:nvPr/>
        </p:nvSpPr>
        <p:spPr>
          <a:xfrm>
            <a:off x="4857750" y="3349275"/>
            <a:ext cx="37147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}</a:t>
            </a:r>
            <a:endParaRPr lang="en-US" sz="674" dirty="0"/>
          </a:p>
        </p:txBody>
      </p:sp>
      <p:sp>
        <p:nvSpPr>
          <p:cNvPr id="35" name="Text 32"/>
          <p:cNvSpPr/>
          <p:nvPr/>
        </p:nvSpPr>
        <p:spPr>
          <a:xfrm>
            <a:off x="4857750" y="3583567"/>
            <a:ext cx="37147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4AF626"/>
                </a:solidFill>
              </a:rPr>
              <a:t>saludar</a:t>
            </a:r>
            <a:r>
              <a:rPr lang="en-US" sz="674" dirty="0">
                <a:solidFill>
                  <a:srgbClr val="E4E6EB"/>
                </a:solidFill>
              </a:rPr>
              <a:t>(</a:t>
            </a:r>
            <a:r>
              <a:rPr lang="en-US" sz="674" dirty="0">
                <a:solidFill>
                  <a:srgbClr val="FF6B35"/>
                </a:solidFill>
              </a:rPr>
              <a:t>"Estudiante"</a:t>
            </a:r>
            <a:r>
              <a:rPr lang="en-US" sz="674" dirty="0">
                <a:solidFill>
                  <a:srgbClr val="E4E6EB"/>
                </a:solidFill>
              </a:rPr>
              <a:t>);</a:t>
            </a:r>
            <a:endParaRPr lang="en-US" sz="674" dirty="0"/>
          </a:p>
        </p:txBody>
      </p:sp>
      <p:sp>
        <p:nvSpPr>
          <p:cNvPr id="36" name="Text 33"/>
          <p:cNvSpPr/>
          <p:nvPr/>
        </p:nvSpPr>
        <p:spPr>
          <a:xfrm>
            <a:off x="4857750" y="3828576"/>
            <a:ext cx="114110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// Salida: Hola, Estudiante!</a:t>
            </a:r>
            <a:endParaRPr lang="en-US" sz="67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288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16" b="1" kern="0" spc="1" dirty="0">
                <a:solidFill>
                  <a:srgbClr val="00D9FF"/>
                </a:solidFill>
              </a:rPr>
              <a:t>Dos Caminos para Definir Funciones</a:t>
            </a:r>
            <a:endParaRPr lang="en-US" sz="2016" dirty="0"/>
          </a:p>
        </p:txBody>
      </p:sp>
      <p:sp>
        <p:nvSpPr>
          <p:cNvPr id="4" name="Text 1"/>
          <p:cNvSpPr/>
          <p:nvPr/>
        </p:nvSpPr>
        <p:spPr>
          <a:xfrm>
            <a:off x="428625" y="782241"/>
            <a:ext cx="8286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4E6EB"/>
                </a:solidFill>
              </a:rPr>
              <a:t>En JavaScript, existen </a:t>
            </a:r>
            <a:r>
              <a:rPr lang="en-US" sz="734" b="1" dirty="0">
                <a:solidFill>
                  <a:srgbClr val="00D9FF"/>
                </a:solidFill>
              </a:rPr>
              <a:t>dos formas principales</a:t>
            </a:r>
            <a:r>
              <a:rPr lang="en-US" sz="780" dirty="0">
                <a:solidFill>
                  <a:srgbClr val="E4E6EB"/>
                </a:solidFill>
              </a:rPr>
              <a:t> de definir una función, cada una con sus propias características, especialmente en cómo son procesadas por el motor de JavaScript.</a:t>
            </a:r>
            <a:endParaRPr lang="en-US" sz="78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59" y="1303734"/>
            <a:ext cx="3621881" cy="250031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28625" y="3982641"/>
            <a:ext cx="4000500" cy="1660475"/>
          </a:xfrm>
          <a:prstGeom prst="rect">
            <a:avLst/>
          </a:prstGeom>
          <a:solidFill>
            <a:srgbClr val="4AF626">
              <a:alpha val="5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71500" y="4125516"/>
            <a:ext cx="370046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kern="0" spc="2" dirty="0">
                <a:solidFill>
                  <a:srgbClr val="4AF626"/>
                </a:solidFill>
              </a:rPr>
              <a:t>&gt; Función Declarada</a:t>
            </a:r>
            <a:endParaRPr lang="en-US" sz="634" dirty="0"/>
          </a:p>
        </p:txBody>
      </p:sp>
      <p:sp>
        <p:nvSpPr>
          <p:cNvPr id="8" name="Text 4"/>
          <p:cNvSpPr/>
          <p:nvPr/>
        </p:nvSpPr>
        <p:spPr>
          <a:xfrm>
            <a:off x="571500" y="4338042"/>
            <a:ext cx="37004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Function Declaration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571500" y="4598789"/>
            <a:ext cx="3700463" cy="1699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Se define usando la palabra clave </a:t>
            </a:r>
            <a:r>
              <a:rPr lang="en-US" sz="683" b="1" dirty="0">
                <a:solidFill>
                  <a:srgbClr val="4AF626"/>
                </a:solidFill>
              </a:rPr>
              <a:t>function</a:t>
            </a:r>
            <a:r>
              <a:rPr lang="en-US" sz="727" dirty="0">
                <a:solidFill>
                  <a:srgbClr val="E4E6EB"/>
                </a:solidFill>
              </a:rPr>
              <a:t> seguida de un nombre.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571500" y="4854513"/>
            <a:ext cx="9286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→</a:t>
            </a:r>
            <a:endParaRPr lang="en-US" sz="634" dirty="0"/>
          </a:p>
        </p:txBody>
      </p:sp>
      <p:sp>
        <p:nvSpPr>
          <p:cNvPr id="11" name="Text 7"/>
          <p:cNvSpPr/>
          <p:nvPr/>
        </p:nvSpPr>
        <p:spPr>
          <a:xfrm>
            <a:off x="714375" y="4865229"/>
            <a:ext cx="40111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Ejemplo:</a:t>
            </a:r>
            <a:endParaRPr lang="en-US" sz="674" dirty="0"/>
          </a:p>
        </p:txBody>
      </p:sp>
      <p:sp>
        <p:nvSpPr>
          <p:cNvPr id="12" name="Text 8"/>
          <p:cNvSpPr/>
          <p:nvPr/>
        </p:nvSpPr>
        <p:spPr>
          <a:xfrm>
            <a:off x="1115485" y="4865229"/>
            <a:ext cx="156021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function sumar(a, b) { ... }</a:t>
            </a:r>
            <a:endParaRPr lang="en-US" sz="674" dirty="0"/>
          </a:p>
        </p:txBody>
      </p:sp>
      <p:sp>
        <p:nvSpPr>
          <p:cNvPr id="13" name="Text 9"/>
          <p:cNvSpPr/>
          <p:nvPr/>
        </p:nvSpPr>
        <p:spPr>
          <a:xfrm>
            <a:off x="571500" y="5060231"/>
            <a:ext cx="9286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→</a:t>
            </a:r>
            <a:endParaRPr lang="en-US" sz="634" dirty="0"/>
          </a:p>
        </p:txBody>
      </p:sp>
      <p:sp>
        <p:nvSpPr>
          <p:cNvPr id="14" name="Text 10"/>
          <p:cNvSpPr/>
          <p:nvPr/>
        </p:nvSpPr>
        <p:spPr>
          <a:xfrm>
            <a:off x="714375" y="5070946"/>
            <a:ext cx="201191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Se procesa antes de ejecutar código (Hoisting)</a:t>
            </a:r>
            <a:endParaRPr lang="en-US" sz="674" dirty="0"/>
          </a:p>
        </p:txBody>
      </p:sp>
      <p:sp>
        <p:nvSpPr>
          <p:cNvPr id="15" name="Text 11"/>
          <p:cNvSpPr/>
          <p:nvPr/>
        </p:nvSpPr>
        <p:spPr>
          <a:xfrm>
            <a:off x="571500" y="5265948"/>
            <a:ext cx="9286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→</a:t>
            </a:r>
            <a:endParaRPr lang="en-US" sz="634" dirty="0"/>
          </a:p>
        </p:txBody>
      </p:sp>
      <p:sp>
        <p:nvSpPr>
          <p:cNvPr id="16" name="Text 12"/>
          <p:cNvSpPr/>
          <p:nvPr/>
        </p:nvSpPr>
        <p:spPr>
          <a:xfrm>
            <a:off x="714375" y="5276664"/>
            <a:ext cx="12597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Disponible en todo el ámbito</a:t>
            </a:r>
            <a:endParaRPr lang="en-US" sz="674" dirty="0"/>
          </a:p>
        </p:txBody>
      </p:sp>
      <p:sp>
        <p:nvSpPr>
          <p:cNvPr id="17" name="Shape 13"/>
          <p:cNvSpPr/>
          <p:nvPr/>
        </p:nvSpPr>
        <p:spPr>
          <a:xfrm>
            <a:off x="4700588" y="3982641"/>
            <a:ext cx="4014788" cy="1660475"/>
          </a:xfrm>
          <a:prstGeom prst="rect">
            <a:avLst/>
          </a:prstGeom>
          <a:solidFill>
            <a:srgbClr val="4AF626">
              <a:alpha val="5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57750" y="4125516"/>
            <a:ext cx="3714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kern="0" spc="2" dirty="0">
                <a:solidFill>
                  <a:srgbClr val="4AF626"/>
                </a:solidFill>
              </a:rPr>
              <a:t>&gt; Función Expresada</a:t>
            </a:r>
            <a:endParaRPr lang="en-US" sz="634" dirty="0"/>
          </a:p>
        </p:txBody>
      </p:sp>
      <p:sp>
        <p:nvSpPr>
          <p:cNvPr id="19" name="Text 15"/>
          <p:cNvSpPr/>
          <p:nvPr/>
        </p:nvSpPr>
        <p:spPr>
          <a:xfrm>
            <a:off x="4857750" y="4338042"/>
            <a:ext cx="3714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Function Expression</a:t>
            </a:r>
            <a:endParaRPr lang="en-US" sz="885" dirty="0"/>
          </a:p>
        </p:txBody>
      </p:sp>
      <p:sp>
        <p:nvSpPr>
          <p:cNvPr id="20" name="Text 16"/>
          <p:cNvSpPr/>
          <p:nvPr/>
        </p:nvSpPr>
        <p:spPr>
          <a:xfrm>
            <a:off x="4857750" y="4598789"/>
            <a:ext cx="3714750" cy="1699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Se define como parte de una expresión, asignándola a una </a:t>
            </a:r>
            <a:r>
              <a:rPr lang="en-US" sz="683" b="1" dirty="0">
                <a:solidFill>
                  <a:srgbClr val="4AF626"/>
                </a:solidFill>
              </a:rPr>
              <a:t>variable</a:t>
            </a:r>
            <a:r>
              <a:rPr lang="en-US" sz="727" dirty="0">
                <a:solidFill>
                  <a:srgbClr val="E4E6EB"/>
                </a:solidFill>
              </a:rPr>
              <a:t>.</a:t>
            </a:r>
            <a:endParaRPr lang="en-US" sz="727" dirty="0"/>
          </a:p>
        </p:txBody>
      </p:sp>
      <p:sp>
        <p:nvSpPr>
          <p:cNvPr id="21" name="Text 17"/>
          <p:cNvSpPr/>
          <p:nvPr/>
        </p:nvSpPr>
        <p:spPr>
          <a:xfrm>
            <a:off x="4857750" y="4854513"/>
            <a:ext cx="9286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→</a:t>
            </a:r>
            <a:endParaRPr lang="en-US" sz="634" dirty="0"/>
          </a:p>
        </p:txBody>
      </p:sp>
      <p:sp>
        <p:nvSpPr>
          <p:cNvPr id="22" name="Text 18"/>
          <p:cNvSpPr/>
          <p:nvPr/>
        </p:nvSpPr>
        <p:spPr>
          <a:xfrm>
            <a:off x="5000625" y="4865229"/>
            <a:ext cx="40111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Ejemplo:</a:t>
            </a:r>
            <a:endParaRPr lang="en-US" sz="674" dirty="0"/>
          </a:p>
        </p:txBody>
      </p:sp>
      <p:sp>
        <p:nvSpPr>
          <p:cNvPr id="23" name="Text 19"/>
          <p:cNvSpPr/>
          <p:nvPr/>
        </p:nvSpPr>
        <p:spPr>
          <a:xfrm>
            <a:off x="5401735" y="4865229"/>
            <a:ext cx="206169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const restar = function(a, b) { ... }</a:t>
            </a:r>
            <a:endParaRPr lang="en-US" sz="674" dirty="0"/>
          </a:p>
        </p:txBody>
      </p:sp>
      <p:sp>
        <p:nvSpPr>
          <p:cNvPr id="24" name="Text 20"/>
          <p:cNvSpPr/>
          <p:nvPr/>
        </p:nvSpPr>
        <p:spPr>
          <a:xfrm>
            <a:off x="4857750" y="5060231"/>
            <a:ext cx="9286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→</a:t>
            </a:r>
            <a:endParaRPr lang="en-US" sz="634" dirty="0"/>
          </a:p>
        </p:txBody>
      </p:sp>
      <p:sp>
        <p:nvSpPr>
          <p:cNvPr id="25" name="Text 21"/>
          <p:cNvSpPr/>
          <p:nvPr/>
        </p:nvSpPr>
        <p:spPr>
          <a:xfrm>
            <a:off x="5000625" y="5070946"/>
            <a:ext cx="16882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Se procesa cuando se ejecuta esa línea</a:t>
            </a:r>
            <a:endParaRPr lang="en-US" sz="674" dirty="0"/>
          </a:p>
        </p:txBody>
      </p:sp>
      <p:sp>
        <p:nvSpPr>
          <p:cNvPr id="26" name="Text 22"/>
          <p:cNvSpPr/>
          <p:nvPr/>
        </p:nvSpPr>
        <p:spPr>
          <a:xfrm>
            <a:off x="4857750" y="5265948"/>
            <a:ext cx="9286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→</a:t>
            </a:r>
            <a:endParaRPr lang="en-US" sz="634" dirty="0"/>
          </a:p>
        </p:txBody>
      </p:sp>
      <p:sp>
        <p:nvSpPr>
          <p:cNvPr id="27" name="Text 23"/>
          <p:cNvSpPr/>
          <p:nvPr/>
        </p:nvSpPr>
        <p:spPr>
          <a:xfrm>
            <a:off x="5000625" y="5276664"/>
            <a:ext cx="133083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Requiere asignación a variable</a:t>
            </a:r>
            <a:endParaRPr lang="en-US" sz="67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116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16" b="1" kern="0" spc="1" dirty="0">
                <a:solidFill>
                  <a:srgbClr val="00D9FF"/>
                </a:solidFill>
              </a:rPr>
              <a:t>Funciones Declaradas: Disponibilidad Total</a:t>
            </a:r>
            <a:endParaRPr lang="en-US" sz="2016" dirty="0"/>
          </a:p>
        </p:txBody>
      </p:sp>
      <p:sp>
        <p:nvSpPr>
          <p:cNvPr id="4" name="Shape 1"/>
          <p:cNvSpPr/>
          <p:nvPr/>
        </p:nvSpPr>
        <p:spPr>
          <a:xfrm>
            <a:off x="428625" y="853678"/>
            <a:ext cx="4000500" cy="557213"/>
          </a:xfrm>
          <a:prstGeom prst="rect">
            <a:avLst/>
          </a:prstGeom>
          <a:solidFill>
            <a:srgbClr val="4AF626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853678"/>
            <a:ext cx="21431" cy="557213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853678"/>
            <a:ext cx="4000500" cy="55721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4E6EB"/>
                </a:solidFill>
              </a:rPr>
              <a:t>Una función declarada se define de forma independiente y se convierte en una </a:t>
            </a:r>
            <a:r>
              <a:rPr lang="en-US" sz="734" b="1" dirty="0">
                <a:solidFill>
                  <a:srgbClr val="00D9FF"/>
                </a:solidFill>
              </a:rPr>
              <a:t>parte integral del entorno de ejecución</a:t>
            </a:r>
            <a:r>
              <a:rPr lang="en-US" sz="780" dirty="0">
                <a:solidFill>
                  <a:srgbClr val="E4E6EB"/>
                </a:solidFill>
              </a:rPr>
              <a:t>.</a:t>
            </a:r>
            <a:endParaRPr lang="en-US" sz="780" dirty="0"/>
          </a:p>
        </p:txBody>
      </p:sp>
      <p:sp>
        <p:nvSpPr>
          <p:cNvPr id="7" name="Text 4"/>
          <p:cNvSpPr/>
          <p:nvPr/>
        </p:nvSpPr>
        <p:spPr>
          <a:xfrm>
            <a:off x="428625" y="1682353"/>
            <a:ext cx="40005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kern="0" spc="2" dirty="0">
                <a:solidFill>
                  <a:srgbClr val="4AF626"/>
                </a:solidFill>
              </a:rPr>
              <a:t>&gt; Ejemplo de Código</a:t>
            </a:r>
            <a:endParaRPr lang="en-US" sz="634" dirty="0"/>
          </a:p>
        </p:txBody>
      </p:sp>
      <p:sp>
        <p:nvSpPr>
          <p:cNvPr id="8" name="Shape 5"/>
          <p:cNvSpPr/>
          <p:nvPr/>
        </p:nvSpPr>
        <p:spPr>
          <a:xfrm>
            <a:off x="428625" y="1894880"/>
            <a:ext cx="4000500" cy="1621241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28625" y="1894880"/>
            <a:ext cx="4000500" cy="255389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10" name="Shape 7"/>
          <p:cNvSpPr/>
          <p:nvPr/>
        </p:nvSpPr>
        <p:spPr>
          <a:xfrm>
            <a:off x="428625" y="2135981"/>
            <a:ext cx="4000500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11" name="Text 8"/>
          <p:cNvSpPr/>
          <p:nvPr/>
        </p:nvSpPr>
        <p:spPr>
          <a:xfrm>
            <a:off x="3967990" y="1966317"/>
            <a:ext cx="361122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dirty="0">
                <a:solidFill>
                  <a:srgbClr val="E4E6EB">
                    <a:alpha val="60000"/>
                  </a:srgbClr>
                </a:solidFill>
              </a:rPr>
              <a:t>declared.js</a:t>
            </a:r>
            <a:endParaRPr lang="en-US" sz="516" dirty="0"/>
          </a:p>
        </p:txBody>
      </p:sp>
      <p:sp>
        <p:nvSpPr>
          <p:cNvPr id="12" name="Shape 9"/>
          <p:cNvSpPr/>
          <p:nvPr/>
        </p:nvSpPr>
        <p:spPr>
          <a:xfrm>
            <a:off x="428625" y="2135981"/>
            <a:ext cx="4000500" cy="1322989"/>
          </a:xfrm>
          <a:prstGeom prst="rect">
            <a:avLst/>
          </a:prstGeom>
          <a:solidFill>
            <a:srgbClr val="0F1419"/>
          </a:solidFill>
          <a:ln/>
        </p:spPr>
      </p:sp>
      <p:sp>
        <p:nvSpPr>
          <p:cNvPr id="13" name="Text 10"/>
          <p:cNvSpPr/>
          <p:nvPr/>
        </p:nvSpPr>
        <p:spPr>
          <a:xfrm>
            <a:off x="542925" y="2259211"/>
            <a:ext cx="105674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// ¡Podemos llamarla aquí!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42925" y="2430298"/>
            <a:ext cx="377190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E4E6EB"/>
                </a:solidFill>
              </a:rPr>
              <a:t>console.</a:t>
            </a:r>
            <a:r>
              <a:rPr lang="en-US" sz="621" dirty="0">
                <a:solidFill>
                  <a:srgbClr val="4AF626"/>
                </a:solidFill>
              </a:rPr>
              <a:t>log</a:t>
            </a:r>
            <a:r>
              <a:rPr lang="en-US" sz="621" dirty="0">
                <a:solidFill>
                  <a:srgbClr val="E4E6EB"/>
                </a:solidFill>
              </a:rPr>
              <a:t>(</a:t>
            </a:r>
            <a:r>
              <a:rPr lang="en-US" sz="621" dirty="0">
                <a:solidFill>
                  <a:srgbClr val="4AF626"/>
                </a:solidFill>
              </a:rPr>
              <a:t>multiplicar</a:t>
            </a:r>
            <a:r>
              <a:rPr lang="en-US" sz="621" dirty="0">
                <a:solidFill>
                  <a:srgbClr val="E4E6EB"/>
                </a:solidFill>
              </a:rPr>
              <a:t>(</a:t>
            </a:r>
            <a:r>
              <a:rPr lang="en-US" sz="621" dirty="0">
                <a:solidFill>
                  <a:srgbClr val="FFD700"/>
                </a:solidFill>
              </a:rPr>
              <a:t>5</a:t>
            </a:r>
            <a:r>
              <a:rPr lang="en-US" sz="621" dirty="0">
                <a:solidFill>
                  <a:srgbClr val="E4E6EB"/>
                </a:solidFill>
              </a:rPr>
              <a:t>, </a:t>
            </a:r>
            <a:r>
              <a:rPr lang="en-US" sz="621" dirty="0">
                <a:solidFill>
                  <a:srgbClr val="FFD700"/>
                </a:solidFill>
              </a:rPr>
              <a:t>2</a:t>
            </a:r>
            <a:r>
              <a:rPr lang="en-US" sz="621" dirty="0">
                <a:solidFill>
                  <a:srgbClr val="E4E6EB"/>
                </a:solidFill>
              </a:rPr>
              <a:t>));</a:t>
            </a:r>
            <a:endParaRPr lang="en-US" sz="621" dirty="0"/>
          </a:p>
        </p:txBody>
      </p:sp>
      <p:sp>
        <p:nvSpPr>
          <p:cNvPr id="15" name="Text 12"/>
          <p:cNvSpPr/>
          <p:nvPr/>
        </p:nvSpPr>
        <p:spPr>
          <a:xfrm>
            <a:off x="542925" y="2619245"/>
            <a:ext cx="46961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// Salida: 10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42925" y="2804620"/>
            <a:ext cx="377190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function</a:t>
            </a:r>
            <a:r>
              <a:rPr lang="en-US" sz="621" dirty="0">
                <a:solidFill>
                  <a:srgbClr val="4AF626"/>
                </a:solidFill>
              </a:rPr>
              <a:t>multiplicar</a:t>
            </a:r>
            <a:r>
              <a:rPr lang="en-US" sz="621" dirty="0">
                <a:solidFill>
                  <a:srgbClr val="E4E6EB"/>
                </a:solidFill>
              </a:rPr>
              <a:t>(a, b) {</a:t>
            </a:r>
            <a:endParaRPr lang="en-US" sz="621" dirty="0"/>
          </a:p>
        </p:txBody>
      </p:sp>
      <p:sp>
        <p:nvSpPr>
          <p:cNvPr id="17" name="Text 14"/>
          <p:cNvSpPr/>
          <p:nvPr/>
        </p:nvSpPr>
        <p:spPr>
          <a:xfrm>
            <a:off x="542925" y="2984636"/>
            <a:ext cx="377190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return</a:t>
            </a:r>
            <a:r>
              <a:rPr lang="en-US" sz="621" dirty="0">
                <a:solidFill>
                  <a:srgbClr val="E4E6EB"/>
                </a:solidFill>
              </a:rPr>
              <a:t> a * b;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42925" y="3164653"/>
            <a:ext cx="377190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E4E6EB"/>
                </a:solidFill>
              </a:rPr>
              <a:t>}</a:t>
            </a:r>
            <a:endParaRPr lang="en-US" sz="621" dirty="0"/>
          </a:p>
        </p:txBody>
      </p:sp>
      <p:sp>
        <p:nvSpPr>
          <p:cNvPr id="19" name="Text 16"/>
          <p:cNvSpPr/>
          <p:nvPr/>
        </p:nvSpPr>
        <p:spPr>
          <a:xfrm>
            <a:off x="428625" y="3694714"/>
            <a:ext cx="40005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kern="0" spc="2" dirty="0">
                <a:solidFill>
                  <a:srgbClr val="4AF626"/>
                </a:solidFill>
              </a:rPr>
              <a:t>&gt; El Concepto de Hoisting</a:t>
            </a:r>
            <a:endParaRPr lang="en-US" sz="634" dirty="0"/>
          </a:p>
        </p:txBody>
      </p:sp>
      <p:sp>
        <p:nvSpPr>
          <p:cNvPr id="20" name="Text 17"/>
          <p:cNvSpPr/>
          <p:nvPr/>
        </p:nvSpPr>
        <p:spPr>
          <a:xfrm>
            <a:off x="428625" y="3907241"/>
            <a:ext cx="46434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4AF626"/>
                </a:solidFill>
              </a:rPr>
              <a:t>▸</a:t>
            </a:r>
            <a:endParaRPr lang="en-US" sz="634" dirty="0"/>
          </a:p>
        </p:txBody>
      </p:sp>
      <p:sp>
        <p:nvSpPr>
          <p:cNvPr id="21" name="Text 18"/>
          <p:cNvSpPr/>
          <p:nvPr/>
        </p:nvSpPr>
        <p:spPr>
          <a:xfrm>
            <a:off x="571500" y="3921528"/>
            <a:ext cx="41793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Hoisting: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571500" y="4032039"/>
            <a:ext cx="3679589" cy="2846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El motor de JavaScript "eleva" las declaraciones de funciones al inicio de su ámbito antes de la ejecución del código.</a:t>
            </a:r>
            <a:endParaRPr lang="en-US" sz="674" dirty="0"/>
          </a:p>
        </p:txBody>
      </p:sp>
      <p:sp>
        <p:nvSpPr>
          <p:cNvPr id="23" name="Text 20"/>
          <p:cNvSpPr/>
          <p:nvPr/>
        </p:nvSpPr>
        <p:spPr>
          <a:xfrm>
            <a:off x="428625" y="4294398"/>
            <a:ext cx="46434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4AF626"/>
                </a:solidFill>
              </a:rPr>
              <a:t>▸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571500" y="4308686"/>
            <a:ext cx="38171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Ventaja:</a:t>
            </a:r>
            <a:endParaRPr lang="en-US" sz="634" dirty="0"/>
          </a:p>
        </p:txBody>
      </p:sp>
      <p:sp>
        <p:nvSpPr>
          <p:cNvPr id="25" name="Text 22"/>
          <p:cNvSpPr/>
          <p:nvPr/>
        </p:nvSpPr>
        <p:spPr>
          <a:xfrm>
            <a:off x="953216" y="4308686"/>
            <a:ext cx="175792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Permite que la función sea invocada en</a:t>
            </a:r>
            <a:endParaRPr lang="en-US" sz="674" dirty="0"/>
          </a:p>
        </p:txBody>
      </p:sp>
      <p:sp>
        <p:nvSpPr>
          <p:cNvPr id="26" name="Text 23"/>
          <p:cNvSpPr/>
          <p:nvPr/>
        </p:nvSpPr>
        <p:spPr>
          <a:xfrm>
            <a:off x="2411294" y="4308686"/>
            <a:ext cx="71473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cualquier parte</a:t>
            </a:r>
            <a:endParaRPr lang="en-US" sz="634" dirty="0"/>
          </a:p>
        </p:txBody>
      </p:sp>
      <p:sp>
        <p:nvSpPr>
          <p:cNvPr id="27" name="Text 24"/>
          <p:cNvSpPr/>
          <p:nvPr/>
        </p:nvSpPr>
        <p:spPr>
          <a:xfrm>
            <a:off x="3007322" y="4308686"/>
            <a:ext cx="83389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del código, incluso</a:t>
            </a:r>
            <a:endParaRPr lang="en-US" sz="674" dirty="0"/>
          </a:p>
        </p:txBody>
      </p:sp>
      <p:sp>
        <p:nvSpPr>
          <p:cNvPr id="28" name="Text 25"/>
          <p:cNvSpPr/>
          <p:nvPr/>
        </p:nvSpPr>
        <p:spPr>
          <a:xfrm>
            <a:off x="571500" y="4466546"/>
            <a:ext cx="25845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antes</a:t>
            </a:r>
            <a:endParaRPr lang="en-US" sz="634" dirty="0"/>
          </a:p>
        </p:txBody>
      </p:sp>
      <p:sp>
        <p:nvSpPr>
          <p:cNvPr id="29" name="Text 26"/>
          <p:cNvSpPr/>
          <p:nvPr/>
        </p:nvSpPr>
        <p:spPr>
          <a:xfrm>
            <a:off x="829959" y="4466546"/>
            <a:ext cx="104469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de su propia definición.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428625" y="4681556"/>
            <a:ext cx="46434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4AF626"/>
                </a:solidFill>
              </a:rPr>
              <a:t>▸</a:t>
            </a:r>
            <a:endParaRPr lang="en-US" sz="634" dirty="0"/>
          </a:p>
        </p:txBody>
      </p:sp>
      <p:sp>
        <p:nvSpPr>
          <p:cNvPr id="31" name="Text 28"/>
          <p:cNvSpPr/>
          <p:nvPr/>
        </p:nvSpPr>
        <p:spPr>
          <a:xfrm>
            <a:off x="571500" y="4695844"/>
            <a:ext cx="3863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Alcance:</a:t>
            </a:r>
            <a:endParaRPr lang="en-US" sz="634" dirty="0"/>
          </a:p>
        </p:txBody>
      </p:sp>
      <p:sp>
        <p:nvSpPr>
          <p:cNvPr id="32" name="Text 29"/>
          <p:cNvSpPr/>
          <p:nvPr/>
        </p:nvSpPr>
        <p:spPr>
          <a:xfrm>
            <a:off x="571500" y="4806355"/>
            <a:ext cx="3469881" cy="2846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La función está disponible en todo el ámbito (global o local) donde fue declarada.</a:t>
            </a:r>
            <a:endParaRPr lang="en-US" sz="674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584824"/>
            <a:ext cx="4000472" cy="27527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16" b="1" kern="0" spc="1" dirty="0">
                <a:solidFill>
                  <a:srgbClr val="00D9FF"/>
                </a:solidFill>
              </a:rPr>
              <a:t>Funciones Expresadas: Asignación Secuencial</a:t>
            </a:r>
            <a:endParaRPr lang="en-US" sz="2016" dirty="0"/>
          </a:p>
        </p:txBody>
      </p:sp>
      <p:sp>
        <p:nvSpPr>
          <p:cNvPr id="4" name="Shape 1"/>
          <p:cNvSpPr/>
          <p:nvPr/>
        </p:nvSpPr>
        <p:spPr>
          <a:xfrm>
            <a:off x="428625" y="853678"/>
            <a:ext cx="4054078" cy="944761"/>
          </a:xfrm>
          <a:prstGeom prst="rect">
            <a:avLst/>
          </a:prstGeom>
          <a:solidFill>
            <a:srgbClr val="4AF626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853678"/>
            <a:ext cx="21431" cy="944761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6" name="Text 3"/>
          <p:cNvSpPr/>
          <p:nvPr/>
        </p:nvSpPr>
        <p:spPr>
          <a:xfrm>
            <a:off x="557213" y="982266"/>
            <a:ext cx="379690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kern="0" spc="2" dirty="0">
                <a:solidFill>
                  <a:srgbClr val="4AF626"/>
                </a:solidFill>
              </a:rPr>
              <a:t>&gt; Definición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57213" y="1155502"/>
            <a:ext cx="379690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4E6EB"/>
                </a:solidFill>
              </a:rPr>
              <a:t>Una función expresada se crea dentro de una expresión y se asigna a una </a:t>
            </a:r>
            <a:r>
              <a:rPr lang="en-US" sz="734" b="1" dirty="0">
                <a:solidFill>
                  <a:srgbClr val="00D9FF"/>
                </a:solidFill>
              </a:rPr>
              <a:t>variable</a:t>
            </a:r>
            <a:r>
              <a:rPr lang="en-US" sz="780" dirty="0">
                <a:solidFill>
                  <a:srgbClr val="E4E6EB"/>
                </a:solidFill>
              </a:rPr>
              <a:t> o </a:t>
            </a:r>
            <a:r>
              <a:rPr lang="en-US" sz="734" b="1" dirty="0">
                <a:solidFill>
                  <a:srgbClr val="00D9FF"/>
                </a:solidFill>
              </a:rPr>
              <a:t>constante</a:t>
            </a:r>
            <a:r>
              <a:rPr lang="en-US" sz="780" dirty="0">
                <a:solidFill>
                  <a:srgbClr val="E4E6EB"/>
                </a:solidFill>
              </a:rPr>
              <a:t>. La función es anónima o puede tener un nombre para propósitos internos.</a:t>
            </a:r>
            <a:endParaRPr lang="en-US" sz="780" dirty="0"/>
          </a:p>
        </p:txBody>
      </p:sp>
      <p:sp>
        <p:nvSpPr>
          <p:cNvPr id="8" name="Shape 5"/>
          <p:cNvSpPr/>
          <p:nvPr/>
        </p:nvSpPr>
        <p:spPr>
          <a:xfrm>
            <a:off x="428625" y="1905595"/>
            <a:ext cx="4054078" cy="1859161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28625" y="1905595"/>
            <a:ext cx="4054078" cy="216098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10" name="Shape 7"/>
          <p:cNvSpPr/>
          <p:nvPr/>
        </p:nvSpPr>
        <p:spPr>
          <a:xfrm>
            <a:off x="428625" y="2107406"/>
            <a:ext cx="4054078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11" name="Text 8"/>
          <p:cNvSpPr/>
          <p:nvPr/>
        </p:nvSpPr>
        <p:spPr>
          <a:xfrm>
            <a:off x="4024889" y="1962745"/>
            <a:ext cx="372089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63" dirty="0">
                <a:solidFill>
                  <a:srgbClr val="E4E6EB">
                    <a:alpha val="60000"/>
                  </a:srgbClr>
                </a:solidFill>
              </a:rPr>
              <a:t>expressed.js</a:t>
            </a:r>
            <a:endParaRPr lang="en-US" sz="463" dirty="0"/>
          </a:p>
        </p:txBody>
      </p:sp>
      <p:sp>
        <p:nvSpPr>
          <p:cNvPr id="12" name="Shape 9"/>
          <p:cNvSpPr/>
          <p:nvPr/>
        </p:nvSpPr>
        <p:spPr>
          <a:xfrm>
            <a:off x="428625" y="2107406"/>
            <a:ext cx="4054078" cy="1614488"/>
          </a:xfrm>
          <a:prstGeom prst="rect">
            <a:avLst/>
          </a:prstGeom>
          <a:solidFill>
            <a:srgbClr val="0F1419"/>
          </a:solidFill>
          <a:ln/>
        </p:spPr>
      </p:sp>
      <p:sp>
        <p:nvSpPr>
          <p:cNvPr id="13" name="Text 10"/>
          <p:cNvSpPr/>
          <p:nvPr/>
        </p:nvSpPr>
        <p:spPr>
          <a:xfrm>
            <a:off x="535781" y="2219920"/>
            <a:ext cx="13405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// Si la llamamos aquí, daría error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391370"/>
            <a:ext cx="111409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// console.log(dividir(10, 2));</a:t>
            </a:r>
            <a:endParaRPr lang="en-US" sz="621" dirty="0"/>
          </a:p>
        </p:txBody>
      </p:sp>
      <p:sp>
        <p:nvSpPr>
          <p:cNvPr id="15" name="Text 12"/>
          <p:cNvSpPr/>
          <p:nvPr/>
        </p:nvSpPr>
        <p:spPr>
          <a:xfrm>
            <a:off x="535781" y="2571750"/>
            <a:ext cx="38397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const</a:t>
            </a:r>
            <a:r>
              <a:rPr lang="en-US" sz="621" dirty="0">
                <a:solidFill>
                  <a:srgbClr val="E4E6EB"/>
                </a:solidFill>
              </a:rPr>
              <a:t> dividir = </a:t>
            </a:r>
            <a:r>
              <a:rPr lang="en-US" sz="621" dirty="0">
                <a:solidFill>
                  <a:srgbClr val="00D9FF"/>
                </a:solidFill>
              </a:rPr>
              <a:t>function</a:t>
            </a:r>
            <a:r>
              <a:rPr lang="en-US" sz="621" dirty="0">
                <a:solidFill>
                  <a:srgbClr val="E4E6EB"/>
                </a:solidFill>
              </a:rPr>
              <a:t>(a, b) {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743200"/>
            <a:ext cx="38397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return</a:t>
            </a:r>
            <a:r>
              <a:rPr lang="en-US" sz="621" dirty="0">
                <a:solidFill>
                  <a:srgbClr val="E4E6EB"/>
                </a:solidFill>
              </a:rPr>
              <a:t> a / b;</a:t>
            </a:r>
            <a:endParaRPr lang="en-US" sz="621" dirty="0"/>
          </a:p>
        </p:txBody>
      </p:sp>
      <p:sp>
        <p:nvSpPr>
          <p:cNvPr id="17" name="Text 14"/>
          <p:cNvSpPr/>
          <p:nvPr/>
        </p:nvSpPr>
        <p:spPr>
          <a:xfrm>
            <a:off x="535781" y="2914650"/>
            <a:ext cx="38397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E4E6EB"/>
                </a:solidFill>
              </a:rPr>
              <a:t>};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105745"/>
            <a:ext cx="82786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// Solo aquí es válida</a:t>
            </a:r>
            <a:endParaRPr lang="en-US" sz="621" dirty="0"/>
          </a:p>
        </p:txBody>
      </p:sp>
      <p:sp>
        <p:nvSpPr>
          <p:cNvPr id="19" name="Text 16"/>
          <p:cNvSpPr/>
          <p:nvPr/>
        </p:nvSpPr>
        <p:spPr>
          <a:xfrm>
            <a:off x="535781" y="3271838"/>
            <a:ext cx="38397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E4E6EB"/>
                </a:solidFill>
              </a:rPr>
              <a:t>console.</a:t>
            </a:r>
            <a:r>
              <a:rPr lang="en-US" sz="621" dirty="0">
                <a:solidFill>
                  <a:srgbClr val="4AF626"/>
                </a:solidFill>
              </a:rPr>
              <a:t>log</a:t>
            </a:r>
            <a:r>
              <a:rPr lang="en-US" sz="621" dirty="0">
                <a:solidFill>
                  <a:srgbClr val="E4E6EB"/>
                </a:solidFill>
              </a:rPr>
              <a:t>(dividir(10, 2));</a:t>
            </a:r>
            <a:endParaRPr lang="en-US" sz="621" dirty="0"/>
          </a:p>
        </p:txBody>
      </p:sp>
      <p:sp>
        <p:nvSpPr>
          <p:cNvPr id="20" name="Text 17"/>
          <p:cNvSpPr/>
          <p:nvPr/>
        </p:nvSpPr>
        <p:spPr>
          <a:xfrm>
            <a:off x="535781" y="3448645"/>
            <a:ext cx="4205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// Salida: 5</a:t>
            </a:r>
            <a:endParaRPr lang="en-US" sz="621" dirty="0"/>
          </a:p>
        </p:txBody>
      </p:sp>
      <p:sp>
        <p:nvSpPr>
          <p:cNvPr id="21" name="Shape 18"/>
          <p:cNvSpPr/>
          <p:nvPr/>
        </p:nvSpPr>
        <p:spPr>
          <a:xfrm>
            <a:off x="4661297" y="960834"/>
            <a:ext cx="4054078" cy="1213321"/>
          </a:xfrm>
          <a:prstGeom prst="rect">
            <a:avLst/>
          </a:prstGeom>
          <a:solidFill>
            <a:srgbClr val="4AF626">
              <a:alpha val="5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4768453" y="1067991"/>
            <a:ext cx="383976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kern="0" spc="1" dirty="0">
                <a:solidFill>
                  <a:srgbClr val="4AF626"/>
                </a:solidFill>
              </a:rPr>
              <a:t>&gt; Asignación y Hoisting</a:t>
            </a:r>
            <a:endParaRPr lang="en-US" sz="584" dirty="0"/>
          </a:p>
        </p:txBody>
      </p:sp>
      <p:sp>
        <p:nvSpPr>
          <p:cNvPr id="23" name="Text 20"/>
          <p:cNvSpPr/>
          <p:nvPr/>
        </p:nvSpPr>
        <p:spPr>
          <a:xfrm>
            <a:off x="4768453" y="1255514"/>
            <a:ext cx="383976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Asignación:</a:t>
            </a:r>
            <a:r>
              <a:rPr lang="en-US" sz="727" dirty="0">
                <a:solidFill>
                  <a:srgbClr val="E4E6EB"/>
                </a:solidFill>
              </a:rPr>
              <a:t> Se asignan a una variable (let o const es lo recomendado).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768453" y="1486960"/>
            <a:ext cx="383976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Sin Hoisting:</a:t>
            </a:r>
            <a:r>
              <a:rPr lang="en-US" sz="727" dirty="0">
                <a:solidFill>
                  <a:srgbClr val="E4E6EB"/>
                </a:solidFill>
              </a:rPr>
              <a:t> La función no se "eleva". Solo la declaración de la variable se eleva, pero no su valor (la función).</a:t>
            </a: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4768453" y="1878416"/>
            <a:ext cx="383976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Regla Clave:</a:t>
            </a:r>
            <a:r>
              <a:rPr lang="en-US" sz="727" dirty="0">
                <a:solidFill>
                  <a:srgbClr val="E4E6EB"/>
                </a:solidFill>
              </a:rPr>
              <a:t> Deben ser definidas </a:t>
            </a:r>
            <a:r>
              <a:rPr lang="en-US" sz="683" b="1" dirty="0">
                <a:solidFill>
                  <a:srgbClr val="00D9FF"/>
                </a:solidFill>
              </a:rPr>
              <a:t>antes</a:t>
            </a:r>
            <a:r>
              <a:rPr lang="en-US" sz="727" dirty="0">
                <a:solidFill>
                  <a:srgbClr val="E4E6EB"/>
                </a:solidFill>
              </a:rPr>
              <a:t> de ser invocadas.</a:t>
            </a:r>
            <a:endParaRPr lang="en-US" sz="683" dirty="0"/>
          </a:p>
        </p:txBody>
      </p:sp>
      <p:sp>
        <p:nvSpPr>
          <p:cNvPr id="26" name="Shape 23"/>
          <p:cNvSpPr/>
          <p:nvPr/>
        </p:nvSpPr>
        <p:spPr>
          <a:xfrm>
            <a:off x="4661297" y="2252737"/>
            <a:ext cx="4054078" cy="1159073"/>
          </a:xfrm>
          <a:prstGeom prst="rect">
            <a:avLst/>
          </a:prstGeom>
          <a:solidFill>
            <a:srgbClr val="FF6B35">
              <a:alpha val="5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4768453" y="2359893"/>
            <a:ext cx="383976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kern="0" spc="1" dirty="0">
                <a:solidFill>
                  <a:srgbClr val="FF6B35"/>
                </a:solidFill>
              </a:rPr>
              <a:t>&gt; Importante</a:t>
            </a:r>
            <a:endParaRPr lang="en-US" sz="584" dirty="0"/>
          </a:p>
        </p:txBody>
      </p:sp>
      <p:sp>
        <p:nvSpPr>
          <p:cNvPr id="28" name="Text 25"/>
          <p:cNvSpPr/>
          <p:nvPr/>
        </p:nvSpPr>
        <p:spPr>
          <a:xfrm>
            <a:off x="4768453" y="2547417"/>
            <a:ext cx="3839766" cy="139303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Las funciones expresadas NO tienen hoisting</a:t>
            </a:r>
            <a:endParaRPr lang="en-US" sz="674" dirty="0"/>
          </a:p>
        </p:txBody>
      </p:sp>
      <p:sp>
        <p:nvSpPr>
          <p:cNvPr id="29" name="Text 26"/>
          <p:cNvSpPr/>
          <p:nvPr/>
        </p:nvSpPr>
        <p:spPr>
          <a:xfrm>
            <a:off x="4768453" y="2729582"/>
            <a:ext cx="3839766" cy="139303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Deben declararse antes de usarse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4768453" y="2911748"/>
            <a:ext cx="3839766" cy="139303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Se asignan a una variable o constante</a:t>
            </a:r>
            <a:endParaRPr lang="en-US" sz="674" dirty="0"/>
          </a:p>
        </p:txBody>
      </p:sp>
      <p:sp>
        <p:nvSpPr>
          <p:cNvPr id="31" name="Text 28"/>
          <p:cNvSpPr/>
          <p:nvPr/>
        </p:nvSpPr>
        <p:spPr>
          <a:xfrm>
            <a:off x="4768453" y="3093913"/>
            <a:ext cx="3839766" cy="139303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4E6EB"/>
                </a:solidFill>
              </a:rPr>
              <a:t>Ideales para callbacks y IIFEs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4768453" y="2547417"/>
            <a:ext cx="9286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FF6B35"/>
                </a:solidFill>
              </a:rPr>
              <a:t>⚠</a:t>
            </a:r>
            <a:endParaRPr lang="en-US" sz="674" dirty="0"/>
          </a:p>
        </p:txBody>
      </p:sp>
      <p:sp>
        <p:nvSpPr>
          <p:cNvPr id="33" name="Text 30"/>
          <p:cNvSpPr/>
          <p:nvPr/>
        </p:nvSpPr>
        <p:spPr>
          <a:xfrm>
            <a:off x="4768453" y="2729582"/>
            <a:ext cx="9286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FF6B35"/>
                </a:solidFill>
              </a:rPr>
              <a:t>⚠</a:t>
            </a:r>
            <a:endParaRPr lang="en-US" sz="674" dirty="0"/>
          </a:p>
        </p:txBody>
      </p:sp>
      <p:sp>
        <p:nvSpPr>
          <p:cNvPr id="34" name="Text 31"/>
          <p:cNvSpPr/>
          <p:nvPr/>
        </p:nvSpPr>
        <p:spPr>
          <a:xfrm>
            <a:off x="4768453" y="2911748"/>
            <a:ext cx="9286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FF6B35"/>
                </a:solidFill>
              </a:rPr>
              <a:t>⚠</a:t>
            </a:r>
            <a:endParaRPr lang="en-US" sz="674" dirty="0"/>
          </a:p>
        </p:txBody>
      </p:sp>
      <p:sp>
        <p:nvSpPr>
          <p:cNvPr id="35" name="Text 32"/>
          <p:cNvSpPr/>
          <p:nvPr/>
        </p:nvSpPr>
        <p:spPr>
          <a:xfrm>
            <a:off x="4768453" y="3093913"/>
            <a:ext cx="9286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FF6B35"/>
                </a:solidFill>
              </a:rPr>
              <a:t>⚠</a:t>
            </a:r>
            <a:endParaRPr lang="en-US" sz="67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16" b="1" kern="0" spc="1" dirty="0">
                <a:solidFill>
                  <a:srgbClr val="00D9FF"/>
                </a:solidFill>
              </a:rPr>
              <a:t>Declarada vs. Expresada: Comparativa Esencial</a:t>
            </a:r>
            <a:endParaRPr lang="en-US" sz="2016" dirty="0"/>
          </a:p>
        </p:txBody>
      </p:sp>
      <p:sp>
        <p:nvSpPr>
          <p:cNvPr id="4" name="Text 1"/>
          <p:cNvSpPr/>
          <p:nvPr/>
        </p:nvSpPr>
        <p:spPr>
          <a:xfrm>
            <a:off x="428625" y="817959"/>
            <a:ext cx="82867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Comprender las diferencias clave entre ambos tipos de funciones es fundamental para escribir código JavaScript efectivo y evitar errores comunes.</a:t>
            </a:r>
            <a:endParaRPr lang="en-US" sz="727" dirty="0"/>
          </a:p>
        </p:txBody>
      </p:sp>
      <p:sp>
        <p:nvSpPr>
          <p:cNvPr id="5" name="Shape 2"/>
          <p:cNvSpPr/>
          <p:nvPr/>
        </p:nvSpPr>
        <p:spPr>
          <a:xfrm>
            <a:off x="428625" y="1156562"/>
            <a:ext cx="8286750" cy="2618184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28625" y="1156562"/>
            <a:ext cx="8286750" cy="283964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426239"/>
            <a:ext cx="8286750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8" name="Text 5"/>
          <p:cNvSpPr/>
          <p:nvPr/>
        </p:nvSpPr>
        <p:spPr>
          <a:xfrm>
            <a:off x="8131429" y="1242287"/>
            <a:ext cx="469646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dirty="0">
                <a:solidFill>
                  <a:srgbClr val="E4E6EB">
                    <a:alpha val="60000"/>
                  </a:srgbClr>
                </a:solidFill>
              </a:rPr>
              <a:t>comparison.js</a:t>
            </a:r>
            <a:endParaRPr lang="en-US" sz="516" dirty="0"/>
          </a:p>
        </p:txBody>
      </p:sp>
      <p:sp>
        <p:nvSpPr>
          <p:cNvPr id="9" name="Shape 6"/>
          <p:cNvSpPr/>
          <p:nvPr/>
        </p:nvSpPr>
        <p:spPr>
          <a:xfrm>
            <a:off x="428625" y="1426239"/>
            <a:ext cx="8286750" cy="319683"/>
          </a:xfrm>
          <a:prstGeom prst="rect">
            <a:avLst/>
          </a:prstGeom>
          <a:solidFill>
            <a:srgbClr val="4AF626">
              <a:alpha val="1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28625" y="1731634"/>
            <a:ext cx="8286750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11" name="Shape 8"/>
          <p:cNvSpPr/>
          <p:nvPr/>
        </p:nvSpPr>
        <p:spPr>
          <a:xfrm>
            <a:off x="428625" y="1426239"/>
            <a:ext cx="1657350" cy="312539"/>
          </a:xfrm>
          <a:prstGeom prst="rect">
            <a:avLst/>
          </a:prstGeom>
          <a:solidFill>
            <a:srgbClr val="00D9FF">
              <a:alpha val="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2078831" y="1426239"/>
            <a:ext cx="7144" cy="312539"/>
          </a:xfrm>
          <a:prstGeom prst="rect">
            <a:avLst/>
          </a:prstGeom>
          <a:solidFill>
            <a:srgbClr val="C9FCBE"/>
          </a:solidFill>
          <a:ln/>
        </p:spPr>
      </p:sp>
      <p:sp>
        <p:nvSpPr>
          <p:cNvPr id="13" name="Text 10"/>
          <p:cNvSpPr/>
          <p:nvPr/>
        </p:nvSpPr>
        <p:spPr>
          <a:xfrm>
            <a:off x="428625" y="1426239"/>
            <a:ext cx="1657350" cy="312539"/>
          </a:xfrm>
          <a:prstGeom prst="rect">
            <a:avLst/>
          </a:prstGeom>
          <a:noFill/>
          <a:ln/>
        </p:spPr>
        <p:txBody>
          <a:bodyPr wrap="square" lIns="136017" tIns="119126" rIns="136017" bIns="119126" rtlCol="0" anchor="ctr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Característica</a:t>
            </a:r>
            <a:endParaRPr lang="en-US" sz="683" dirty="0"/>
          </a:p>
        </p:txBody>
      </p:sp>
      <p:sp>
        <p:nvSpPr>
          <p:cNvPr id="14" name="Shape 11"/>
          <p:cNvSpPr/>
          <p:nvPr/>
        </p:nvSpPr>
        <p:spPr>
          <a:xfrm>
            <a:off x="2085975" y="1426239"/>
            <a:ext cx="3259894" cy="312539"/>
          </a:xfrm>
          <a:prstGeom prst="rect">
            <a:avLst/>
          </a:prstGeom>
          <a:solidFill>
            <a:srgbClr val="00D9FF">
              <a:alpha val="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338725" y="1426239"/>
            <a:ext cx="7144" cy="312539"/>
          </a:xfrm>
          <a:prstGeom prst="rect">
            <a:avLst/>
          </a:prstGeom>
          <a:solidFill>
            <a:srgbClr val="C9FCBE"/>
          </a:solidFill>
          <a:ln/>
        </p:spPr>
      </p:sp>
      <p:sp>
        <p:nvSpPr>
          <p:cNvPr id="16" name="Text 13"/>
          <p:cNvSpPr/>
          <p:nvPr/>
        </p:nvSpPr>
        <p:spPr>
          <a:xfrm>
            <a:off x="2085975" y="1426239"/>
            <a:ext cx="3259894" cy="312539"/>
          </a:xfrm>
          <a:prstGeom prst="rect">
            <a:avLst/>
          </a:prstGeom>
          <a:noFill/>
          <a:ln/>
        </p:spPr>
        <p:txBody>
          <a:bodyPr wrap="square" lIns="136017" tIns="119126" rIns="136017" bIns="119126" rtlCol="0" anchor="ctr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Función Declarada</a:t>
            </a:r>
            <a:endParaRPr lang="en-US" sz="683" dirty="0"/>
          </a:p>
        </p:txBody>
      </p:sp>
      <p:sp>
        <p:nvSpPr>
          <p:cNvPr id="17" name="Shape 14"/>
          <p:cNvSpPr/>
          <p:nvPr/>
        </p:nvSpPr>
        <p:spPr>
          <a:xfrm>
            <a:off x="5345869" y="1426239"/>
            <a:ext cx="3369506" cy="312539"/>
          </a:xfrm>
          <a:prstGeom prst="rect">
            <a:avLst/>
          </a:prstGeom>
          <a:solidFill>
            <a:srgbClr val="00D9FF">
              <a:alpha val="5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5345869" y="1426239"/>
            <a:ext cx="3369506" cy="312539"/>
          </a:xfrm>
          <a:prstGeom prst="rect">
            <a:avLst/>
          </a:prstGeom>
          <a:noFill/>
          <a:ln/>
        </p:spPr>
        <p:txBody>
          <a:bodyPr wrap="square" lIns="136017" tIns="119126" rIns="136017" bIns="119126" rtlCol="0" anchor="ctr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Función Expresada</a:t>
            </a:r>
            <a:endParaRPr lang="en-US" sz="683" dirty="0"/>
          </a:p>
        </p:txBody>
      </p:sp>
      <p:sp>
        <p:nvSpPr>
          <p:cNvPr id="19" name="Shape 16"/>
          <p:cNvSpPr/>
          <p:nvPr/>
        </p:nvSpPr>
        <p:spPr>
          <a:xfrm>
            <a:off x="428625" y="1738778"/>
            <a:ext cx="8286750" cy="325041"/>
          </a:xfrm>
          <a:prstGeom prst="rect">
            <a:avLst/>
          </a:prstGeom>
          <a:solidFill>
            <a:srgbClr val="4AF626">
              <a:alpha val="3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428625" y="2056674"/>
            <a:ext cx="8286750" cy="7144"/>
          </a:xfrm>
          <a:prstGeom prst="rect">
            <a:avLst/>
          </a:prstGeom>
          <a:solidFill>
            <a:srgbClr val="E4FEDE"/>
          </a:solidFill>
          <a:ln/>
        </p:spPr>
      </p:sp>
      <p:sp>
        <p:nvSpPr>
          <p:cNvPr id="21" name="Text 18"/>
          <p:cNvSpPr/>
          <p:nvPr/>
        </p:nvSpPr>
        <p:spPr>
          <a:xfrm>
            <a:off x="428625" y="1738778"/>
            <a:ext cx="1657350" cy="321469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4AF626"/>
                </a:solidFill>
              </a:rPr>
              <a:t>Sintaxis</a:t>
            </a:r>
            <a:endParaRPr lang="en-US" sz="683" dirty="0"/>
          </a:p>
        </p:txBody>
      </p:sp>
      <p:sp>
        <p:nvSpPr>
          <p:cNvPr id="22" name="Shape 19"/>
          <p:cNvSpPr/>
          <p:nvPr/>
        </p:nvSpPr>
        <p:spPr>
          <a:xfrm>
            <a:off x="2203847" y="1819145"/>
            <a:ext cx="1057526" cy="173236"/>
          </a:xfrm>
          <a:prstGeom prst="rect">
            <a:avLst/>
          </a:prstGeom>
          <a:solidFill>
            <a:srgbClr val="4AF626">
              <a:alpha val="10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2203847" y="1819145"/>
            <a:ext cx="14288" cy="173236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24" name="Text 21"/>
          <p:cNvSpPr/>
          <p:nvPr/>
        </p:nvSpPr>
        <p:spPr>
          <a:xfrm>
            <a:off x="2203847" y="1819145"/>
            <a:ext cx="1057526" cy="173236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4AF626"/>
                </a:solidFill>
              </a:rPr>
              <a:t>function nombre() { ... }</a:t>
            </a:r>
            <a:endParaRPr lang="en-US" sz="621" dirty="0"/>
          </a:p>
        </p:txBody>
      </p:sp>
      <p:sp>
        <p:nvSpPr>
          <p:cNvPr id="25" name="Shape 22"/>
          <p:cNvSpPr/>
          <p:nvPr/>
        </p:nvSpPr>
        <p:spPr>
          <a:xfrm>
            <a:off x="5463741" y="1819145"/>
            <a:ext cx="1369144" cy="173236"/>
          </a:xfrm>
          <a:prstGeom prst="rect">
            <a:avLst/>
          </a:prstGeom>
          <a:solidFill>
            <a:srgbClr val="4AF626">
              <a:alpha val="10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5463741" y="1819145"/>
            <a:ext cx="14288" cy="173236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27" name="Text 24"/>
          <p:cNvSpPr/>
          <p:nvPr/>
        </p:nvSpPr>
        <p:spPr>
          <a:xfrm>
            <a:off x="5463741" y="1819145"/>
            <a:ext cx="1369144" cy="173236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4AF626"/>
                </a:solidFill>
              </a:rPr>
              <a:t>const nombre = function() { ... }</a:t>
            </a:r>
            <a:endParaRPr lang="en-US" sz="621" dirty="0"/>
          </a:p>
        </p:txBody>
      </p:sp>
      <p:sp>
        <p:nvSpPr>
          <p:cNvPr id="28" name="Shape 25"/>
          <p:cNvSpPr/>
          <p:nvPr/>
        </p:nvSpPr>
        <p:spPr>
          <a:xfrm>
            <a:off x="428625" y="2060246"/>
            <a:ext cx="8286750" cy="325041"/>
          </a:xfrm>
          <a:prstGeom prst="rect">
            <a:avLst/>
          </a:prstGeom>
          <a:solidFill>
            <a:srgbClr val="00D9FF">
              <a:alpha val="2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428625" y="2378143"/>
            <a:ext cx="8286750" cy="7144"/>
          </a:xfrm>
          <a:prstGeom prst="rect">
            <a:avLst/>
          </a:prstGeom>
          <a:solidFill>
            <a:srgbClr val="E4FEDE"/>
          </a:solidFill>
          <a:ln/>
        </p:spPr>
      </p:sp>
      <p:sp>
        <p:nvSpPr>
          <p:cNvPr id="30" name="Text 27"/>
          <p:cNvSpPr/>
          <p:nvPr/>
        </p:nvSpPr>
        <p:spPr>
          <a:xfrm>
            <a:off x="428625" y="2060246"/>
            <a:ext cx="1657350" cy="321469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4AF626"/>
                </a:solidFill>
              </a:rPr>
              <a:t>Hoisting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2203847" y="2153115"/>
            <a:ext cx="1839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4AF626"/>
                </a:solidFill>
              </a:rPr>
              <a:t>✓ Sí</a:t>
            </a:r>
            <a:endParaRPr lang="en-US" sz="683" dirty="0"/>
          </a:p>
        </p:txBody>
      </p:sp>
      <p:sp>
        <p:nvSpPr>
          <p:cNvPr id="32" name="Text 29"/>
          <p:cNvSpPr/>
          <p:nvPr/>
        </p:nvSpPr>
        <p:spPr>
          <a:xfrm>
            <a:off x="2387771" y="2153115"/>
            <a:ext cx="11951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(Se eleva toda la función)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5463741" y="2153115"/>
            <a:ext cx="2531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✗ No</a:t>
            </a:r>
            <a:endParaRPr lang="en-US" sz="683" dirty="0"/>
          </a:p>
        </p:txBody>
      </p:sp>
      <p:sp>
        <p:nvSpPr>
          <p:cNvPr id="34" name="Text 31"/>
          <p:cNvSpPr/>
          <p:nvPr/>
        </p:nvSpPr>
        <p:spPr>
          <a:xfrm>
            <a:off x="5716925" y="2153115"/>
            <a:ext cx="11953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(Solo se eleva la variable)</a:t>
            </a:r>
            <a:endParaRPr lang="en-US" sz="727" dirty="0"/>
          </a:p>
        </p:txBody>
      </p:sp>
      <p:sp>
        <p:nvSpPr>
          <p:cNvPr id="35" name="Shape 32"/>
          <p:cNvSpPr/>
          <p:nvPr/>
        </p:nvSpPr>
        <p:spPr>
          <a:xfrm>
            <a:off x="428625" y="2381715"/>
            <a:ext cx="8286750" cy="325041"/>
          </a:xfrm>
          <a:prstGeom prst="rect">
            <a:avLst/>
          </a:prstGeom>
          <a:solidFill>
            <a:srgbClr val="4AF626">
              <a:alpha val="3000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428625" y="2699612"/>
            <a:ext cx="8286750" cy="7144"/>
          </a:xfrm>
          <a:prstGeom prst="rect">
            <a:avLst/>
          </a:prstGeom>
          <a:solidFill>
            <a:srgbClr val="E4FEDE"/>
          </a:solidFill>
          <a:ln/>
        </p:spPr>
      </p:sp>
      <p:sp>
        <p:nvSpPr>
          <p:cNvPr id="37" name="Text 34"/>
          <p:cNvSpPr/>
          <p:nvPr/>
        </p:nvSpPr>
        <p:spPr>
          <a:xfrm>
            <a:off x="428625" y="2381715"/>
            <a:ext cx="1657350" cy="321469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4AF626"/>
                </a:solidFill>
              </a:rPr>
              <a:t>Invocación</a:t>
            </a:r>
            <a:endParaRPr lang="en-US" sz="683" dirty="0"/>
          </a:p>
        </p:txBody>
      </p:sp>
      <p:sp>
        <p:nvSpPr>
          <p:cNvPr id="38" name="Text 35"/>
          <p:cNvSpPr/>
          <p:nvPr/>
        </p:nvSpPr>
        <p:spPr>
          <a:xfrm>
            <a:off x="2203847" y="2474584"/>
            <a:ext cx="89522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Puede ser llamada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3099076" y="2474584"/>
            <a:ext cx="27073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antes</a:t>
            </a:r>
            <a:endParaRPr lang="en-US" sz="683" dirty="0"/>
          </a:p>
        </p:txBody>
      </p:sp>
      <p:sp>
        <p:nvSpPr>
          <p:cNvPr id="40" name="Text 37"/>
          <p:cNvSpPr/>
          <p:nvPr/>
        </p:nvSpPr>
        <p:spPr>
          <a:xfrm>
            <a:off x="3369813" y="2474584"/>
            <a:ext cx="7675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de su definición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5463741" y="2474584"/>
            <a:ext cx="8459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Debe ser llamada</a:t>
            </a:r>
            <a:endParaRPr lang="en-US" sz="727" dirty="0"/>
          </a:p>
        </p:txBody>
      </p:sp>
      <p:sp>
        <p:nvSpPr>
          <p:cNvPr id="42" name="Text 39"/>
          <p:cNvSpPr/>
          <p:nvPr/>
        </p:nvSpPr>
        <p:spPr>
          <a:xfrm>
            <a:off x="6309661" y="2474584"/>
            <a:ext cx="40367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después</a:t>
            </a:r>
            <a:endParaRPr lang="en-US" sz="683" dirty="0"/>
          </a:p>
        </p:txBody>
      </p:sp>
      <p:sp>
        <p:nvSpPr>
          <p:cNvPr id="43" name="Text 40"/>
          <p:cNvSpPr/>
          <p:nvPr/>
        </p:nvSpPr>
        <p:spPr>
          <a:xfrm>
            <a:off x="6713339" y="2474584"/>
            <a:ext cx="7675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de su definición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28625" y="2703184"/>
            <a:ext cx="8286750" cy="325041"/>
          </a:xfrm>
          <a:prstGeom prst="rect">
            <a:avLst/>
          </a:prstGeom>
          <a:solidFill>
            <a:srgbClr val="00D9FF">
              <a:alpha val="2000"/>
            </a:srgbClr>
          </a:solidFill>
          <a:ln/>
        </p:spPr>
      </p:sp>
      <p:sp>
        <p:nvSpPr>
          <p:cNvPr id="45" name="Shape 42"/>
          <p:cNvSpPr/>
          <p:nvPr/>
        </p:nvSpPr>
        <p:spPr>
          <a:xfrm>
            <a:off x="428625" y="3021081"/>
            <a:ext cx="8286750" cy="7144"/>
          </a:xfrm>
          <a:prstGeom prst="rect">
            <a:avLst/>
          </a:prstGeom>
          <a:solidFill>
            <a:srgbClr val="E4FEDE"/>
          </a:solidFill>
          <a:ln/>
        </p:spPr>
      </p:sp>
      <p:sp>
        <p:nvSpPr>
          <p:cNvPr id="46" name="Text 43"/>
          <p:cNvSpPr/>
          <p:nvPr/>
        </p:nvSpPr>
        <p:spPr>
          <a:xfrm>
            <a:off x="428625" y="2703184"/>
            <a:ext cx="1657350" cy="321469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4AF626"/>
                </a:solidFill>
              </a:rPr>
              <a:t>Nombre</a:t>
            </a:r>
            <a:endParaRPr lang="en-US" sz="683" dirty="0"/>
          </a:p>
        </p:txBody>
      </p:sp>
      <p:sp>
        <p:nvSpPr>
          <p:cNvPr id="47" name="Text 44"/>
          <p:cNvSpPr/>
          <p:nvPr/>
        </p:nvSpPr>
        <p:spPr>
          <a:xfrm>
            <a:off x="2203847" y="2796053"/>
            <a:ext cx="122506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Siempre tiene un nombre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3428916" y="2796053"/>
            <a:ext cx="6037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(obligatorio)</a:t>
            </a:r>
            <a:endParaRPr lang="en-US" sz="683" dirty="0"/>
          </a:p>
        </p:txBody>
      </p:sp>
      <p:sp>
        <p:nvSpPr>
          <p:cNvPr id="49" name="Text 46"/>
          <p:cNvSpPr/>
          <p:nvPr/>
        </p:nvSpPr>
        <p:spPr>
          <a:xfrm>
            <a:off x="5463741" y="2796053"/>
            <a:ext cx="9359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Puede ser anónima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6399684" y="2796053"/>
            <a:ext cx="4807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(opcional)</a:t>
            </a:r>
            <a:endParaRPr lang="en-US" sz="683" dirty="0"/>
          </a:p>
        </p:txBody>
      </p:sp>
      <p:sp>
        <p:nvSpPr>
          <p:cNvPr id="51" name="Shape 48"/>
          <p:cNvSpPr/>
          <p:nvPr/>
        </p:nvSpPr>
        <p:spPr>
          <a:xfrm>
            <a:off x="428625" y="3024653"/>
            <a:ext cx="8286750" cy="325041"/>
          </a:xfrm>
          <a:prstGeom prst="rect">
            <a:avLst/>
          </a:prstGeom>
          <a:solidFill>
            <a:srgbClr val="4AF626">
              <a:alpha val="3000"/>
            </a:srgbClr>
          </a:solidFill>
          <a:ln/>
        </p:spPr>
      </p:sp>
      <p:sp>
        <p:nvSpPr>
          <p:cNvPr id="52" name="Shape 49"/>
          <p:cNvSpPr/>
          <p:nvPr/>
        </p:nvSpPr>
        <p:spPr>
          <a:xfrm>
            <a:off x="428625" y="3342549"/>
            <a:ext cx="8286750" cy="7144"/>
          </a:xfrm>
          <a:prstGeom prst="rect">
            <a:avLst/>
          </a:prstGeom>
          <a:solidFill>
            <a:srgbClr val="E4FEDE"/>
          </a:solidFill>
          <a:ln/>
        </p:spPr>
      </p:sp>
      <p:sp>
        <p:nvSpPr>
          <p:cNvPr id="53" name="Text 50"/>
          <p:cNvSpPr/>
          <p:nvPr/>
        </p:nvSpPr>
        <p:spPr>
          <a:xfrm>
            <a:off x="428625" y="3024653"/>
            <a:ext cx="1657350" cy="321469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4AF626"/>
                </a:solidFill>
              </a:rPr>
              <a:t>Uso Común</a:t>
            </a:r>
            <a:endParaRPr lang="en-US" sz="683" dirty="0"/>
          </a:p>
        </p:txBody>
      </p:sp>
      <p:sp>
        <p:nvSpPr>
          <p:cNvPr id="54" name="Text 51"/>
          <p:cNvSpPr/>
          <p:nvPr/>
        </p:nvSpPr>
        <p:spPr>
          <a:xfrm>
            <a:off x="2085975" y="3024653"/>
            <a:ext cx="3259894" cy="321469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Funciones de propósito general y utilidad</a:t>
            </a:r>
            <a:endParaRPr lang="en-US" sz="727" dirty="0"/>
          </a:p>
        </p:txBody>
      </p:sp>
      <p:sp>
        <p:nvSpPr>
          <p:cNvPr id="55" name="Text 52"/>
          <p:cNvSpPr/>
          <p:nvPr/>
        </p:nvSpPr>
        <p:spPr>
          <a:xfrm>
            <a:off x="5345869" y="3024653"/>
            <a:ext cx="3369506" cy="321469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Callbacks, IIFEs, asignación condicional</a:t>
            </a:r>
            <a:endParaRPr lang="en-US" sz="727" dirty="0"/>
          </a:p>
        </p:txBody>
      </p:sp>
      <p:sp>
        <p:nvSpPr>
          <p:cNvPr id="56" name="Shape 53"/>
          <p:cNvSpPr/>
          <p:nvPr/>
        </p:nvSpPr>
        <p:spPr>
          <a:xfrm>
            <a:off x="428625" y="3346121"/>
            <a:ext cx="8286750" cy="321469"/>
          </a:xfrm>
          <a:prstGeom prst="rect">
            <a:avLst/>
          </a:prstGeom>
          <a:solidFill>
            <a:srgbClr val="00D9FF">
              <a:alpha val="2000"/>
            </a:srgbClr>
          </a:solidFill>
          <a:ln/>
        </p:spPr>
      </p:sp>
      <p:sp>
        <p:nvSpPr>
          <p:cNvPr id="57" name="Text 54"/>
          <p:cNvSpPr/>
          <p:nvPr/>
        </p:nvSpPr>
        <p:spPr>
          <a:xfrm>
            <a:off x="428625" y="3346121"/>
            <a:ext cx="1657350" cy="321469"/>
          </a:xfrm>
          <a:prstGeom prst="rect">
            <a:avLst/>
          </a:prstGeom>
          <a:noFill/>
          <a:ln/>
        </p:spPr>
        <p:txBody>
          <a:bodyPr wrap="square" lIns="136017" tIns="102108" rIns="136017" bIns="1021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4AF626"/>
                </a:solidFill>
              </a:rPr>
              <a:t>Scope</a:t>
            </a:r>
            <a:endParaRPr lang="en-US" sz="683" dirty="0"/>
          </a:p>
        </p:txBody>
      </p:sp>
      <p:sp>
        <p:nvSpPr>
          <p:cNvPr id="58" name="Text 55"/>
          <p:cNvSpPr/>
          <p:nvPr/>
        </p:nvSpPr>
        <p:spPr>
          <a:xfrm>
            <a:off x="2203847" y="3438990"/>
            <a:ext cx="10231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Disponible en todo el</a:t>
            </a:r>
            <a:endParaRPr lang="en-US" sz="727" dirty="0"/>
          </a:p>
        </p:txBody>
      </p:sp>
      <p:sp>
        <p:nvSpPr>
          <p:cNvPr id="59" name="Text 56"/>
          <p:cNvSpPr/>
          <p:nvPr/>
        </p:nvSpPr>
        <p:spPr>
          <a:xfrm>
            <a:off x="3226994" y="3438990"/>
            <a:ext cx="34856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ámbito</a:t>
            </a:r>
            <a:endParaRPr lang="en-US" sz="683" dirty="0"/>
          </a:p>
        </p:txBody>
      </p:sp>
      <p:sp>
        <p:nvSpPr>
          <p:cNvPr id="60" name="Text 57"/>
          <p:cNvSpPr/>
          <p:nvPr/>
        </p:nvSpPr>
        <p:spPr>
          <a:xfrm>
            <a:off x="5463741" y="3438990"/>
            <a:ext cx="5412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Limitada al</a:t>
            </a:r>
            <a:endParaRPr lang="en-US" sz="727" dirty="0"/>
          </a:p>
        </p:txBody>
      </p:sp>
      <p:sp>
        <p:nvSpPr>
          <p:cNvPr id="61" name="Text 58"/>
          <p:cNvSpPr/>
          <p:nvPr/>
        </p:nvSpPr>
        <p:spPr>
          <a:xfrm>
            <a:off x="6005020" y="3438990"/>
            <a:ext cx="43046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contexto</a:t>
            </a:r>
            <a:endParaRPr lang="en-US" sz="683" dirty="0"/>
          </a:p>
        </p:txBody>
      </p:sp>
      <p:sp>
        <p:nvSpPr>
          <p:cNvPr id="62" name="Text 59"/>
          <p:cNvSpPr/>
          <p:nvPr/>
        </p:nvSpPr>
        <p:spPr>
          <a:xfrm>
            <a:off x="6435486" y="3438990"/>
            <a:ext cx="6753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de asignación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16" b="1" kern="0" spc="1" dirty="0">
                <a:solidFill>
                  <a:srgbClr val="00D9FF"/>
                </a:solidFill>
              </a:rPr>
              <a:t>Código en Acción: Suma y Resta</a:t>
            </a:r>
            <a:endParaRPr lang="en-US" sz="2016" dirty="0"/>
          </a:p>
        </p:txBody>
      </p:sp>
      <p:sp>
        <p:nvSpPr>
          <p:cNvPr id="4" name="Text 1"/>
          <p:cNvSpPr/>
          <p:nvPr/>
        </p:nvSpPr>
        <p:spPr>
          <a:xfrm>
            <a:off x="428625" y="889397"/>
            <a:ext cx="403621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kern="0" spc="2" dirty="0">
                <a:solidFill>
                  <a:srgbClr val="4AF626"/>
                </a:solidFill>
              </a:rPr>
              <a:t>&gt; Función Declarada: Sumar</a:t>
            </a:r>
            <a:endParaRPr lang="en-US" sz="634" dirty="0"/>
          </a:p>
        </p:txBody>
      </p:sp>
      <p:sp>
        <p:nvSpPr>
          <p:cNvPr id="5" name="Shape 2"/>
          <p:cNvSpPr/>
          <p:nvPr/>
        </p:nvSpPr>
        <p:spPr>
          <a:xfrm>
            <a:off x="428625" y="1123355"/>
            <a:ext cx="4036219" cy="2103165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28625" y="1123355"/>
            <a:ext cx="4036219" cy="255389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364456"/>
            <a:ext cx="4036219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8" name="Text 5"/>
          <p:cNvSpPr/>
          <p:nvPr/>
        </p:nvSpPr>
        <p:spPr>
          <a:xfrm>
            <a:off x="4089713" y="1194792"/>
            <a:ext cx="275118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dirty="0">
                <a:solidFill>
                  <a:srgbClr val="E4E6EB">
                    <a:alpha val="60000"/>
                  </a:srgbClr>
                </a:solidFill>
              </a:rPr>
              <a:t>sumar.js</a:t>
            </a:r>
            <a:endParaRPr lang="en-US" sz="516" dirty="0"/>
          </a:p>
        </p:txBody>
      </p:sp>
      <p:sp>
        <p:nvSpPr>
          <p:cNvPr id="9" name="Shape 6"/>
          <p:cNvSpPr/>
          <p:nvPr/>
        </p:nvSpPr>
        <p:spPr>
          <a:xfrm>
            <a:off x="428625" y="1364456"/>
            <a:ext cx="4036219" cy="1402966"/>
          </a:xfrm>
          <a:prstGeom prst="rect">
            <a:avLst/>
          </a:prstGeom>
          <a:solidFill>
            <a:srgbClr val="0F1419"/>
          </a:solidFill>
          <a:ln/>
        </p:spPr>
      </p:sp>
      <p:sp>
        <p:nvSpPr>
          <p:cNvPr id="10" name="Text 7"/>
          <p:cNvSpPr/>
          <p:nvPr/>
        </p:nvSpPr>
        <p:spPr>
          <a:xfrm>
            <a:off x="557213" y="1507331"/>
            <a:ext cx="149753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// Declarada: Disponible globalmente</a:t>
            </a:r>
            <a:endParaRPr lang="en-US" sz="621" dirty="0"/>
          </a:p>
        </p:txBody>
      </p:sp>
      <p:sp>
        <p:nvSpPr>
          <p:cNvPr id="11" name="Text 8"/>
          <p:cNvSpPr/>
          <p:nvPr/>
        </p:nvSpPr>
        <p:spPr>
          <a:xfrm>
            <a:off x="557213" y="1681628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function</a:t>
            </a:r>
            <a:r>
              <a:rPr lang="en-US" sz="621" dirty="0">
                <a:solidFill>
                  <a:srgbClr val="4AF626"/>
                </a:solidFill>
              </a:rPr>
              <a:t>sumar</a:t>
            </a:r>
            <a:r>
              <a:rPr lang="en-US" sz="621" dirty="0">
                <a:solidFill>
                  <a:srgbClr val="E4E6EB"/>
                </a:solidFill>
              </a:rPr>
              <a:t>(a, b) {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57213" y="1870211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return</a:t>
            </a:r>
            <a:r>
              <a:rPr lang="en-US" sz="621" dirty="0">
                <a:solidFill>
                  <a:srgbClr val="E4E6EB"/>
                </a:solidFill>
              </a:rPr>
              <a:t> a + b;</a:t>
            </a:r>
            <a:endParaRPr lang="en-US" sz="621" dirty="0"/>
          </a:p>
        </p:txBody>
      </p:sp>
      <p:sp>
        <p:nvSpPr>
          <p:cNvPr id="13" name="Text 10"/>
          <p:cNvSpPr/>
          <p:nvPr/>
        </p:nvSpPr>
        <p:spPr>
          <a:xfrm>
            <a:off x="557213" y="2058795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E4E6EB"/>
                </a:solidFill>
              </a:rPr>
              <a:t>}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57213" y="2261667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const</a:t>
            </a:r>
            <a:r>
              <a:rPr lang="en-US" sz="621" dirty="0">
                <a:solidFill>
                  <a:srgbClr val="E4E6EB"/>
                </a:solidFill>
              </a:rPr>
              <a:t> resultadoSuma = </a:t>
            </a:r>
            <a:r>
              <a:rPr lang="en-US" sz="621" dirty="0">
                <a:solidFill>
                  <a:srgbClr val="4AF626"/>
                </a:solidFill>
              </a:rPr>
              <a:t>sumar</a:t>
            </a:r>
            <a:r>
              <a:rPr lang="en-US" sz="621" dirty="0">
                <a:solidFill>
                  <a:srgbClr val="E4E6EB"/>
                </a:solidFill>
              </a:rPr>
              <a:t>(</a:t>
            </a:r>
            <a:r>
              <a:rPr lang="en-US" sz="621" dirty="0">
                <a:solidFill>
                  <a:srgbClr val="FFD700"/>
                </a:solidFill>
              </a:rPr>
              <a:t>15</a:t>
            </a:r>
            <a:r>
              <a:rPr lang="en-US" sz="621" dirty="0">
                <a:solidFill>
                  <a:srgbClr val="E4E6EB"/>
                </a:solidFill>
              </a:rPr>
              <a:t>, </a:t>
            </a:r>
            <a:r>
              <a:rPr lang="en-US" sz="621" dirty="0">
                <a:solidFill>
                  <a:srgbClr val="FFD700"/>
                </a:solidFill>
              </a:rPr>
              <a:t>7</a:t>
            </a:r>
            <a:r>
              <a:rPr lang="en-US" sz="621" dirty="0">
                <a:solidFill>
                  <a:srgbClr val="E4E6EB"/>
                </a:solidFill>
              </a:rPr>
              <a:t>);</a:t>
            </a:r>
            <a:endParaRPr lang="en-US" sz="621" dirty="0"/>
          </a:p>
        </p:txBody>
      </p:sp>
      <p:sp>
        <p:nvSpPr>
          <p:cNvPr id="15" name="Text 12"/>
          <p:cNvSpPr/>
          <p:nvPr/>
        </p:nvSpPr>
        <p:spPr>
          <a:xfrm>
            <a:off x="557213" y="2450250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E4E6EB"/>
                </a:solidFill>
              </a:rPr>
              <a:t>console.</a:t>
            </a:r>
            <a:r>
              <a:rPr lang="en-US" sz="621" dirty="0">
                <a:solidFill>
                  <a:srgbClr val="4AF626"/>
                </a:solidFill>
              </a:rPr>
              <a:t>log</a:t>
            </a:r>
            <a:r>
              <a:rPr lang="en-US" sz="621" dirty="0">
                <a:solidFill>
                  <a:srgbClr val="E4E6EB"/>
                </a:solidFill>
              </a:rPr>
              <a:t>(</a:t>
            </a:r>
            <a:r>
              <a:rPr lang="en-US" sz="621" dirty="0">
                <a:solidFill>
                  <a:srgbClr val="FF6B35"/>
                </a:solidFill>
              </a:rPr>
              <a:t>"Suma:"</a:t>
            </a:r>
            <a:r>
              <a:rPr lang="en-US" sz="621" dirty="0">
                <a:solidFill>
                  <a:srgbClr val="E4E6EB"/>
                </a:solidFill>
              </a:rPr>
              <a:t>, resultadoSuma);</a:t>
            </a:r>
            <a:endParaRPr lang="en-US" sz="621" dirty="0"/>
          </a:p>
        </p:txBody>
      </p:sp>
      <p:sp>
        <p:nvSpPr>
          <p:cNvPr id="16" name="Shape 13"/>
          <p:cNvSpPr/>
          <p:nvPr/>
        </p:nvSpPr>
        <p:spPr>
          <a:xfrm>
            <a:off x="428625" y="3333676"/>
            <a:ext cx="4036219" cy="869752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28625" y="3376538"/>
            <a:ext cx="4036219" cy="255389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18" name="Shape 15"/>
          <p:cNvSpPr/>
          <p:nvPr/>
        </p:nvSpPr>
        <p:spPr>
          <a:xfrm>
            <a:off x="428625" y="3617640"/>
            <a:ext cx="4036219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19" name="Text 16"/>
          <p:cNvSpPr/>
          <p:nvPr/>
        </p:nvSpPr>
        <p:spPr>
          <a:xfrm>
            <a:off x="3637369" y="3462263"/>
            <a:ext cx="727463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kern="0" spc="1" dirty="0">
                <a:solidFill>
                  <a:srgbClr val="E4E6EB">
                    <a:alpha val="60000"/>
                  </a:srgbClr>
                </a:solidFill>
              </a:rPr>
              <a:t>CONSOLE OUTPUT</a:t>
            </a:r>
            <a:endParaRPr lang="en-US" sz="516" dirty="0"/>
          </a:p>
        </p:txBody>
      </p:sp>
      <p:sp>
        <p:nvSpPr>
          <p:cNvPr id="20" name="Shape 17"/>
          <p:cNvSpPr/>
          <p:nvPr/>
        </p:nvSpPr>
        <p:spPr>
          <a:xfrm>
            <a:off x="428625" y="3631927"/>
            <a:ext cx="4036219" cy="571500"/>
          </a:xfrm>
          <a:prstGeom prst="rect">
            <a:avLst/>
          </a:prstGeom>
          <a:solidFill>
            <a:srgbClr val="0F1419"/>
          </a:solidFill>
          <a:ln/>
        </p:spPr>
      </p:sp>
      <p:sp>
        <p:nvSpPr>
          <p:cNvPr id="21" name="Text 18"/>
          <p:cNvSpPr/>
          <p:nvPr/>
        </p:nvSpPr>
        <p:spPr>
          <a:xfrm>
            <a:off x="557213" y="3731940"/>
            <a:ext cx="3779044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4AF626"/>
                </a:solidFill>
              </a:rPr>
              <a:t>&gt;</a:t>
            </a:r>
            <a:r>
              <a:rPr lang="en-US" sz="621" dirty="0">
                <a:solidFill>
                  <a:srgbClr val="FF6B35"/>
                </a:solidFill>
              </a:rPr>
              <a:t>Suma:</a:t>
            </a:r>
            <a:r>
              <a:rPr lang="en-US" sz="621" dirty="0">
                <a:solidFill>
                  <a:srgbClr val="FFD700"/>
                </a:solidFill>
              </a:rPr>
              <a:t>22</a:t>
            </a:r>
            <a:endParaRPr lang="en-US" sz="584" dirty="0"/>
          </a:p>
        </p:txBody>
      </p:sp>
      <p:sp>
        <p:nvSpPr>
          <p:cNvPr id="22" name="Text 19"/>
          <p:cNvSpPr/>
          <p:nvPr/>
        </p:nvSpPr>
        <p:spPr>
          <a:xfrm>
            <a:off x="4679156" y="889397"/>
            <a:ext cx="403621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kern="0" spc="2" dirty="0">
                <a:solidFill>
                  <a:srgbClr val="4AF626"/>
                </a:solidFill>
              </a:rPr>
              <a:t>&gt; Función Expresada: Restar</a:t>
            </a:r>
            <a:endParaRPr lang="en-US" sz="634" dirty="0"/>
          </a:p>
        </p:txBody>
      </p:sp>
      <p:sp>
        <p:nvSpPr>
          <p:cNvPr id="23" name="Shape 20"/>
          <p:cNvSpPr/>
          <p:nvPr/>
        </p:nvSpPr>
        <p:spPr>
          <a:xfrm>
            <a:off x="4679156" y="1123355"/>
            <a:ext cx="4036219" cy="2103165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4679156" y="1123355"/>
            <a:ext cx="4036219" cy="255389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25" name="Shape 22"/>
          <p:cNvSpPr/>
          <p:nvPr/>
        </p:nvSpPr>
        <p:spPr>
          <a:xfrm>
            <a:off x="4679156" y="1364456"/>
            <a:ext cx="4036219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26" name="Text 23"/>
          <p:cNvSpPr/>
          <p:nvPr/>
        </p:nvSpPr>
        <p:spPr>
          <a:xfrm>
            <a:off x="8357043" y="1194792"/>
            <a:ext cx="258319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dirty="0">
                <a:solidFill>
                  <a:srgbClr val="E4E6EB">
                    <a:alpha val="60000"/>
                  </a:srgbClr>
                </a:solidFill>
              </a:rPr>
              <a:t>restar.js</a:t>
            </a:r>
            <a:endParaRPr lang="en-US" sz="516" dirty="0"/>
          </a:p>
        </p:txBody>
      </p:sp>
      <p:sp>
        <p:nvSpPr>
          <p:cNvPr id="27" name="Shape 24"/>
          <p:cNvSpPr/>
          <p:nvPr/>
        </p:nvSpPr>
        <p:spPr>
          <a:xfrm>
            <a:off x="4679156" y="1364456"/>
            <a:ext cx="4036219" cy="1402966"/>
          </a:xfrm>
          <a:prstGeom prst="rect">
            <a:avLst/>
          </a:prstGeom>
          <a:solidFill>
            <a:srgbClr val="0F1419"/>
          </a:solidFill>
          <a:ln/>
        </p:spPr>
      </p:sp>
      <p:sp>
        <p:nvSpPr>
          <p:cNvPr id="28" name="Text 25"/>
          <p:cNvSpPr/>
          <p:nvPr/>
        </p:nvSpPr>
        <p:spPr>
          <a:xfrm>
            <a:off x="4807744" y="1507331"/>
            <a:ext cx="158901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// Expresada: Asignada a una constante</a:t>
            </a:r>
            <a:endParaRPr lang="en-US" sz="621" dirty="0"/>
          </a:p>
        </p:txBody>
      </p:sp>
      <p:sp>
        <p:nvSpPr>
          <p:cNvPr id="29" name="Text 26"/>
          <p:cNvSpPr/>
          <p:nvPr/>
        </p:nvSpPr>
        <p:spPr>
          <a:xfrm>
            <a:off x="4807744" y="1681628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const</a:t>
            </a:r>
            <a:r>
              <a:rPr lang="en-US" sz="621" dirty="0">
                <a:solidFill>
                  <a:srgbClr val="4AF626"/>
                </a:solidFill>
              </a:rPr>
              <a:t>restar</a:t>
            </a:r>
            <a:r>
              <a:rPr lang="en-US" sz="621" dirty="0">
                <a:solidFill>
                  <a:srgbClr val="E4E6EB"/>
                </a:solidFill>
              </a:rPr>
              <a:t> = </a:t>
            </a:r>
            <a:r>
              <a:rPr lang="en-US" sz="621" dirty="0">
                <a:solidFill>
                  <a:srgbClr val="00D9FF"/>
                </a:solidFill>
              </a:rPr>
              <a:t>function</a:t>
            </a:r>
            <a:r>
              <a:rPr lang="en-US" sz="621" dirty="0">
                <a:solidFill>
                  <a:srgbClr val="E4E6EB"/>
                </a:solidFill>
              </a:rPr>
              <a:t>(a, b) {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4807744" y="1870211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return</a:t>
            </a:r>
            <a:r>
              <a:rPr lang="en-US" sz="621" dirty="0">
                <a:solidFill>
                  <a:srgbClr val="E4E6EB"/>
                </a:solidFill>
              </a:rPr>
              <a:t> a - b;</a:t>
            </a:r>
            <a:endParaRPr lang="en-US" sz="621" dirty="0"/>
          </a:p>
        </p:txBody>
      </p:sp>
      <p:sp>
        <p:nvSpPr>
          <p:cNvPr id="31" name="Text 28"/>
          <p:cNvSpPr/>
          <p:nvPr/>
        </p:nvSpPr>
        <p:spPr>
          <a:xfrm>
            <a:off x="4807744" y="2058795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E4E6EB"/>
                </a:solidFill>
              </a:rPr>
              <a:t>};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4807744" y="2261667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00D9FF"/>
                </a:solidFill>
              </a:rPr>
              <a:t>const</a:t>
            </a:r>
            <a:r>
              <a:rPr lang="en-US" sz="621" dirty="0">
                <a:solidFill>
                  <a:srgbClr val="E4E6EB"/>
                </a:solidFill>
              </a:rPr>
              <a:t> resultadoResta = </a:t>
            </a:r>
            <a:r>
              <a:rPr lang="en-US" sz="621" dirty="0">
                <a:solidFill>
                  <a:srgbClr val="4AF626"/>
                </a:solidFill>
              </a:rPr>
              <a:t>restar</a:t>
            </a:r>
            <a:r>
              <a:rPr lang="en-US" sz="621" dirty="0">
                <a:solidFill>
                  <a:srgbClr val="E4E6EB"/>
                </a:solidFill>
              </a:rPr>
              <a:t>(</a:t>
            </a:r>
            <a:r>
              <a:rPr lang="en-US" sz="621" dirty="0">
                <a:solidFill>
                  <a:srgbClr val="FFD700"/>
                </a:solidFill>
              </a:rPr>
              <a:t>15</a:t>
            </a:r>
            <a:r>
              <a:rPr lang="en-US" sz="621" dirty="0">
                <a:solidFill>
                  <a:srgbClr val="E4E6EB"/>
                </a:solidFill>
              </a:rPr>
              <a:t>, </a:t>
            </a:r>
            <a:r>
              <a:rPr lang="en-US" sz="621" dirty="0">
                <a:solidFill>
                  <a:srgbClr val="FFD700"/>
                </a:solidFill>
              </a:rPr>
              <a:t>7</a:t>
            </a:r>
            <a:r>
              <a:rPr lang="en-US" sz="621" dirty="0">
                <a:solidFill>
                  <a:srgbClr val="E4E6EB"/>
                </a:solidFill>
              </a:rPr>
              <a:t>);</a:t>
            </a:r>
            <a:endParaRPr lang="en-US" sz="621" dirty="0"/>
          </a:p>
        </p:txBody>
      </p:sp>
      <p:sp>
        <p:nvSpPr>
          <p:cNvPr id="33" name="Text 30"/>
          <p:cNvSpPr/>
          <p:nvPr/>
        </p:nvSpPr>
        <p:spPr>
          <a:xfrm>
            <a:off x="4807744" y="2450250"/>
            <a:ext cx="3779044" cy="145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E4E6EB"/>
                </a:solidFill>
              </a:rPr>
              <a:t>console.</a:t>
            </a:r>
            <a:r>
              <a:rPr lang="en-US" sz="621" dirty="0">
                <a:solidFill>
                  <a:srgbClr val="4AF626"/>
                </a:solidFill>
              </a:rPr>
              <a:t>log</a:t>
            </a:r>
            <a:r>
              <a:rPr lang="en-US" sz="621" dirty="0">
                <a:solidFill>
                  <a:srgbClr val="E4E6EB"/>
                </a:solidFill>
              </a:rPr>
              <a:t>(</a:t>
            </a:r>
            <a:r>
              <a:rPr lang="en-US" sz="621" dirty="0">
                <a:solidFill>
                  <a:srgbClr val="FF6B35"/>
                </a:solidFill>
              </a:rPr>
              <a:t>"Resta:"</a:t>
            </a:r>
            <a:r>
              <a:rPr lang="en-US" sz="621" dirty="0">
                <a:solidFill>
                  <a:srgbClr val="E4E6EB"/>
                </a:solidFill>
              </a:rPr>
              <a:t>, resultadoResta);</a:t>
            </a:r>
            <a:endParaRPr lang="en-US" sz="621" dirty="0"/>
          </a:p>
        </p:txBody>
      </p:sp>
      <p:sp>
        <p:nvSpPr>
          <p:cNvPr id="34" name="Shape 31"/>
          <p:cNvSpPr/>
          <p:nvPr/>
        </p:nvSpPr>
        <p:spPr>
          <a:xfrm>
            <a:off x="4679156" y="3333676"/>
            <a:ext cx="4036219" cy="869752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4679156" y="3376538"/>
            <a:ext cx="4036219" cy="255389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36" name="Shape 33"/>
          <p:cNvSpPr/>
          <p:nvPr/>
        </p:nvSpPr>
        <p:spPr>
          <a:xfrm>
            <a:off x="4679156" y="3617640"/>
            <a:ext cx="4036219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37" name="Text 34"/>
          <p:cNvSpPr/>
          <p:nvPr/>
        </p:nvSpPr>
        <p:spPr>
          <a:xfrm>
            <a:off x="7887900" y="3462263"/>
            <a:ext cx="727463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kern="0" spc="1" dirty="0">
                <a:solidFill>
                  <a:srgbClr val="E4E6EB">
                    <a:alpha val="60000"/>
                  </a:srgbClr>
                </a:solidFill>
              </a:rPr>
              <a:t>CONSOLE OUTPUT</a:t>
            </a:r>
            <a:endParaRPr lang="en-US" sz="516" dirty="0"/>
          </a:p>
        </p:txBody>
      </p:sp>
      <p:sp>
        <p:nvSpPr>
          <p:cNvPr id="38" name="Shape 35"/>
          <p:cNvSpPr/>
          <p:nvPr/>
        </p:nvSpPr>
        <p:spPr>
          <a:xfrm>
            <a:off x="4679156" y="3631927"/>
            <a:ext cx="4036219" cy="571500"/>
          </a:xfrm>
          <a:prstGeom prst="rect">
            <a:avLst/>
          </a:prstGeom>
          <a:solidFill>
            <a:srgbClr val="0F1419"/>
          </a:solidFill>
          <a:ln/>
        </p:spPr>
      </p:sp>
      <p:sp>
        <p:nvSpPr>
          <p:cNvPr id="39" name="Text 36"/>
          <p:cNvSpPr/>
          <p:nvPr/>
        </p:nvSpPr>
        <p:spPr>
          <a:xfrm>
            <a:off x="4807744" y="3731940"/>
            <a:ext cx="3779044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4AF626"/>
                </a:solidFill>
              </a:rPr>
              <a:t>&gt;</a:t>
            </a:r>
            <a:r>
              <a:rPr lang="en-US" sz="621" dirty="0">
                <a:solidFill>
                  <a:srgbClr val="FF6B35"/>
                </a:solidFill>
              </a:rPr>
              <a:t>Resta:</a:t>
            </a:r>
            <a:r>
              <a:rPr lang="en-US" sz="621" dirty="0">
                <a:solidFill>
                  <a:srgbClr val="FFD700"/>
                </a:solidFill>
              </a:rPr>
              <a:t>8</a:t>
            </a:r>
            <a:endParaRPr lang="en-US" sz="584" dirty="0"/>
          </a:p>
        </p:txBody>
      </p:sp>
      <p:sp>
        <p:nvSpPr>
          <p:cNvPr id="40" name="Shape 37"/>
          <p:cNvSpPr/>
          <p:nvPr/>
        </p:nvSpPr>
        <p:spPr>
          <a:xfrm>
            <a:off x="428625" y="4346302"/>
            <a:ext cx="8286750" cy="51144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428625" y="4346302"/>
            <a:ext cx="21431" cy="51144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2" name="Text 39"/>
          <p:cNvSpPr/>
          <p:nvPr/>
        </p:nvSpPr>
        <p:spPr>
          <a:xfrm>
            <a:off x="428625" y="4346302"/>
            <a:ext cx="8286750" cy="51144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Destacado:</a:t>
            </a:r>
            <a:r>
              <a:rPr lang="en-US" sz="674" dirty="0">
                <a:solidFill>
                  <a:srgbClr val="E4E6EB"/>
                </a:solidFill>
              </a:rPr>
              <a:t> Ambos logran el mismo objetivo, pero la elección afecta la estructura y el orden de ejecución del código. La función declarada está disponible en todo el ámbito, mientras que la expresada debe ser definida antes de usarse.</a:t>
            </a:r>
            <a:endParaRPr lang="en-US" sz="63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13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16" b="1" kern="0" spc="1" dirty="0">
                <a:solidFill>
                  <a:srgbClr val="00D9FF"/>
                </a:solidFill>
              </a:rPr>
              <a:t>Conclusión y el Futuro: Funciones Flecha</a:t>
            </a:r>
            <a:endParaRPr lang="en-US" sz="2016" dirty="0"/>
          </a:p>
        </p:txBody>
      </p:sp>
      <p:sp>
        <p:nvSpPr>
          <p:cNvPr id="4" name="Text 1"/>
          <p:cNvSpPr/>
          <p:nvPr/>
        </p:nvSpPr>
        <p:spPr>
          <a:xfrm>
            <a:off x="428625" y="853678"/>
            <a:ext cx="5715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2" dirty="0">
                <a:solidFill>
                  <a:srgbClr val="4AF626"/>
                </a:solidFill>
              </a:rPr>
              <a:t>&gt; ¿Cuándo Usar Cuál?</a:t>
            </a:r>
            <a:endParaRPr lang="en-US" sz="683" dirty="0"/>
          </a:p>
        </p:txBody>
      </p:sp>
      <p:sp>
        <p:nvSpPr>
          <p:cNvPr id="5" name="Text 2"/>
          <p:cNvSpPr/>
          <p:nvPr/>
        </p:nvSpPr>
        <p:spPr>
          <a:xfrm>
            <a:off x="428625" y="1075134"/>
            <a:ext cx="5715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Guía Práctica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428625" y="1335881"/>
            <a:ext cx="642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4AF626"/>
                </a:solidFill>
              </a:rPr>
              <a:t>→</a:t>
            </a:r>
            <a:endParaRPr lang="en-US" sz="734" dirty="0"/>
          </a:p>
        </p:txBody>
      </p:sp>
      <p:sp>
        <p:nvSpPr>
          <p:cNvPr id="7" name="Text 4"/>
          <p:cNvSpPr/>
          <p:nvPr/>
        </p:nvSpPr>
        <p:spPr>
          <a:xfrm>
            <a:off x="607219" y="1359098"/>
            <a:ext cx="62270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00D9FF"/>
                </a:solidFill>
              </a:rPr>
              <a:t>Declaradas:</a:t>
            </a:r>
            <a:endParaRPr lang="en-US" sz="734" dirty="0"/>
          </a:p>
        </p:txBody>
      </p:sp>
      <p:sp>
        <p:nvSpPr>
          <p:cNvPr id="8" name="Text 5"/>
          <p:cNvSpPr/>
          <p:nvPr/>
        </p:nvSpPr>
        <p:spPr>
          <a:xfrm>
            <a:off x="1229925" y="1359098"/>
            <a:ext cx="374435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80" dirty="0">
                <a:solidFill>
                  <a:srgbClr val="E4E6EB"/>
                </a:solidFill>
              </a:rPr>
              <a:t>Para funciones de utilidad general que se usan a lo largo de todo el script.</a:t>
            </a:r>
            <a:endParaRPr lang="en-US" sz="780" dirty="0"/>
          </a:p>
        </p:txBody>
      </p:sp>
      <p:sp>
        <p:nvSpPr>
          <p:cNvPr id="9" name="Text 6"/>
          <p:cNvSpPr/>
          <p:nvPr/>
        </p:nvSpPr>
        <p:spPr>
          <a:xfrm>
            <a:off x="428625" y="1614488"/>
            <a:ext cx="642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4AF626"/>
                </a:solidFill>
              </a:rPr>
              <a:t>→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607219" y="1637705"/>
            <a:ext cx="63395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00D9FF"/>
                </a:solidFill>
              </a:rPr>
              <a:t>Expresadas:</a:t>
            </a:r>
            <a:endParaRPr lang="en-US" sz="734" dirty="0"/>
          </a:p>
        </p:txBody>
      </p:sp>
      <p:sp>
        <p:nvSpPr>
          <p:cNvPr id="11" name="Text 8"/>
          <p:cNvSpPr/>
          <p:nvPr/>
        </p:nvSpPr>
        <p:spPr>
          <a:xfrm>
            <a:off x="607219" y="1784152"/>
            <a:ext cx="5250461" cy="339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780" dirty="0">
                <a:solidFill>
                  <a:srgbClr val="E4E6EB"/>
                </a:solidFill>
              </a:rPr>
              <a:t>Para funciones que se pasan como argumentos (callbacks), o cuando se necesita un control estricto sobre cuándo se define la función.</a:t>
            </a:r>
            <a:endParaRPr lang="en-US" sz="780" dirty="0"/>
          </a:p>
        </p:txBody>
      </p:sp>
      <p:sp>
        <p:nvSpPr>
          <p:cNvPr id="12" name="Text 9"/>
          <p:cNvSpPr/>
          <p:nvPr/>
        </p:nvSpPr>
        <p:spPr>
          <a:xfrm>
            <a:off x="428625" y="2264569"/>
            <a:ext cx="5715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2" dirty="0">
                <a:solidFill>
                  <a:srgbClr val="4AF626"/>
                </a:solidFill>
              </a:rPr>
              <a:t>&gt; El Extra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428625" y="2486025"/>
            <a:ext cx="5715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Funciones Flecha (Arrow Functions)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428625" y="2746772"/>
            <a:ext cx="5715000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00D9FF"/>
                </a:solidFill>
              </a:rPr>
              <a:t>Versión Moderna:</a:t>
            </a:r>
            <a:r>
              <a:rPr lang="en-US" sz="780" dirty="0">
                <a:solidFill>
                  <a:srgbClr val="E4E6EB"/>
                </a:solidFill>
              </a:rPr>
              <a:t> Introducidas en ES6, son una sintaxis más concisa para las funciones expresadas.</a:t>
            </a:r>
            <a:endParaRPr lang="en-US" sz="734" dirty="0"/>
          </a:p>
        </p:txBody>
      </p:sp>
      <p:sp>
        <p:nvSpPr>
          <p:cNvPr id="15" name="Text 12"/>
          <p:cNvSpPr/>
          <p:nvPr/>
        </p:nvSpPr>
        <p:spPr>
          <a:xfrm>
            <a:off x="428625" y="3014663"/>
            <a:ext cx="5715000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00D9FF"/>
                </a:solidFill>
              </a:rPr>
              <a:t>Ejemplo:</a:t>
            </a:r>
            <a:r>
              <a:rPr lang="en-US" sz="780" dirty="0">
                <a:solidFill>
                  <a:srgbClr val="4AF626"/>
                </a:solidFill>
              </a:rPr>
              <a:t>const multiplicar = (a, b) =&gt; a * b;</a:t>
            </a:r>
            <a:endParaRPr lang="en-US" sz="734" dirty="0"/>
          </a:p>
        </p:txBody>
      </p:sp>
      <p:sp>
        <p:nvSpPr>
          <p:cNvPr id="16" name="Text 13"/>
          <p:cNvSpPr/>
          <p:nvPr/>
        </p:nvSpPr>
        <p:spPr>
          <a:xfrm>
            <a:off x="428625" y="3282553"/>
            <a:ext cx="100013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◆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571500" y="3293269"/>
            <a:ext cx="8310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Sintaxis Concisa:</a:t>
            </a:r>
            <a:endParaRPr lang="en-US" sz="683" dirty="0"/>
          </a:p>
        </p:txBody>
      </p:sp>
      <p:sp>
        <p:nvSpPr>
          <p:cNvPr id="18" name="Text 15"/>
          <p:cNvSpPr/>
          <p:nvPr/>
        </p:nvSpPr>
        <p:spPr>
          <a:xfrm>
            <a:off x="1402519" y="3293269"/>
            <a:ext cx="17374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Reduce el código significativamente.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428625" y="3499712"/>
            <a:ext cx="100013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◆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571500" y="3510428"/>
            <a:ext cx="6273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Sin Hoisting: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1198894" y="3510428"/>
            <a:ext cx="29217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Como las funciones expresadas, requieren declaración previa.</a:t>
            </a:r>
            <a:endParaRPr lang="en-US" sz="727" dirty="0"/>
          </a:p>
        </p:txBody>
      </p:sp>
      <p:sp>
        <p:nvSpPr>
          <p:cNvPr id="22" name="Text 19"/>
          <p:cNvSpPr/>
          <p:nvPr/>
        </p:nvSpPr>
        <p:spPr>
          <a:xfrm>
            <a:off x="428625" y="3716871"/>
            <a:ext cx="100013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◆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1500" y="3727586"/>
            <a:ext cx="6988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Contexto this: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1270304" y="3727586"/>
            <a:ext cx="9837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No tienen su propio</a:t>
            </a:r>
            <a:endParaRPr lang="en-US" sz="727" dirty="0"/>
          </a:p>
        </p:txBody>
      </p:sp>
      <p:sp>
        <p:nvSpPr>
          <p:cNvPr id="25" name="Shape 22"/>
          <p:cNvSpPr/>
          <p:nvPr/>
        </p:nvSpPr>
        <p:spPr>
          <a:xfrm>
            <a:off x="2254048" y="3713299"/>
            <a:ext cx="257370" cy="164306"/>
          </a:xfrm>
          <a:prstGeom prst="rect">
            <a:avLst/>
          </a:prstGeom>
          <a:solidFill>
            <a:srgbClr val="4AF626">
              <a:alpha val="1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2254048" y="3713299"/>
            <a:ext cx="257370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4AF626"/>
                </a:solidFill>
              </a:rPr>
              <a:t>this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2511419" y="3727586"/>
            <a:ext cx="15057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4E6EB"/>
                </a:solidFill>
              </a:rPr>
              <a:t>, ideal para métodos en objetos.</a:t>
            </a:r>
            <a:endParaRPr lang="en-US" sz="727" dirty="0"/>
          </a:p>
        </p:txBody>
      </p:sp>
      <p:sp>
        <p:nvSpPr>
          <p:cNvPr id="28" name="Shape 25"/>
          <p:cNvSpPr/>
          <p:nvPr/>
        </p:nvSpPr>
        <p:spPr>
          <a:xfrm>
            <a:off x="428625" y="4255498"/>
            <a:ext cx="5715000" cy="650081"/>
          </a:xfrm>
          <a:prstGeom prst="rect">
            <a:avLst/>
          </a:prstGeom>
          <a:solidFill>
            <a:srgbClr val="4AF626">
              <a:alpha val="8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428625" y="4255498"/>
            <a:ext cx="5715000" cy="650081"/>
          </a:xfrm>
          <a:prstGeom prst="rect">
            <a:avLst/>
          </a:prstGeom>
          <a:noFill/>
          <a:ln/>
        </p:spPr>
        <p:txBody>
          <a:bodyPr wrap="square" lIns="153035" tIns="153035" rIns="153035" bIns="153035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4E6EB"/>
                </a:solidFill>
              </a:rPr>
              <a:t>¡</a:t>
            </a:r>
            <a:r>
              <a:rPr lang="en-US" sz="734" b="1" dirty="0">
                <a:solidFill>
                  <a:srgbClr val="4AF626"/>
                </a:solidFill>
              </a:rPr>
              <a:t>Ambos tipos son clave</a:t>
            </a:r>
            <a:r>
              <a:rPr lang="en-US" sz="734" b="1" dirty="0">
                <a:solidFill>
                  <a:srgbClr val="E4E6EB"/>
                </a:solidFill>
              </a:rPr>
              <a:t> para crear sitios web dinámicos con JavaScript! Comprender sus diferencias te da el control total sobre el flujo de tu código.</a:t>
            </a:r>
            <a:endParaRPr lang="en-US" sz="734" dirty="0"/>
          </a:p>
        </p:txBody>
      </p:sp>
      <p:sp>
        <p:nvSpPr>
          <p:cNvPr id="30" name="Shape 27"/>
          <p:cNvSpPr/>
          <p:nvPr/>
        </p:nvSpPr>
        <p:spPr>
          <a:xfrm>
            <a:off x="6429375" y="1644653"/>
            <a:ext cx="2286000" cy="2441377"/>
          </a:xfrm>
          <a:prstGeom prst="rect">
            <a:avLst/>
          </a:prstGeom>
          <a:solidFill>
            <a:srgbClr val="1A1F2E">
              <a:alpha val="90000"/>
            </a:srgbClr>
          </a:solidFill>
          <a:ln w="18288">
            <a:solidFill>
              <a:srgbClr val="4AF626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6429375" y="1666084"/>
            <a:ext cx="2286000" cy="255389"/>
          </a:xfrm>
          <a:prstGeom prst="rect">
            <a:avLst/>
          </a:prstGeom>
          <a:solidFill>
            <a:srgbClr val="1A1F2E"/>
          </a:solidFill>
          <a:ln/>
        </p:spPr>
      </p:sp>
      <p:sp>
        <p:nvSpPr>
          <p:cNvPr id="32" name="Shape 29"/>
          <p:cNvSpPr/>
          <p:nvPr/>
        </p:nvSpPr>
        <p:spPr>
          <a:xfrm>
            <a:off x="6429375" y="1907186"/>
            <a:ext cx="2286000" cy="14288"/>
          </a:xfrm>
          <a:prstGeom prst="rect">
            <a:avLst/>
          </a:prstGeom>
          <a:solidFill>
            <a:srgbClr val="4AF626"/>
          </a:solidFill>
          <a:ln/>
        </p:spPr>
      </p:sp>
      <p:sp>
        <p:nvSpPr>
          <p:cNvPr id="33" name="Text 30"/>
          <p:cNvSpPr/>
          <p:nvPr/>
        </p:nvSpPr>
        <p:spPr>
          <a:xfrm>
            <a:off x="8350821" y="1744666"/>
            <a:ext cx="264542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dirty="0">
                <a:solidFill>
                  <a:srgbClr val="E4E6EB">
                    <a:alpha val="60000"/>
                  </a:srgbClr>
                </a:solidFill>
              </a:rPr>
              <a:t>arrow.js</a:t>
            </a:r>
            <a:endParaRPr lang="en-US" sz="516" dirty="0"/>
          </a:p>
        </p:txBody>
      </p:sp>
      <p:sp>
        <p:nvSpPr>
          <p:cNvPr id="34" name="Shape 31"/>
          <p:cNvSpPr/>
          <p:nvPr/>
        </p:nvSpPr>
        <p:spPr>
          <a:xfrm>
            <a:off x="6429375" y="1914330"/>
            <a:ext cx="2286000" cy="2143125"/>
          </a:xfrm>
          <a:prstGeom prst="rect">
            <a:avLst/>
          </a:prstGeom>
          <a:solidFill>
            <a:srgbClr val="0F1419"/>
          </a:solidFill>
          <a:ln/>
        </p:spPr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531" y="2295320"/>
            <a:ext cx="2071688" cy="13811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1066</Words>
  <Application>Microsoft Office PowerPoint</Application>
  <PresentationFormat>Presentación en pantalla (16:9)</PresentationFormat>
  <Paragraphs>190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0" baseType="lpstr"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TOVAR PINZON Nils Alexander</cp:lastModifiedBy>
  <cp:revision>4</cp:revision>
  <dcterms:created xsi:type="dcterms:W3CDTF">2025-11-06T16:24:55Z</dcterms:created>
  <dcterms:modified xsi:type="dcterms:W3CDTF">2025-11-14T16:09:15Z</dcterms:modified>
</cp:coreProperties>
</file>